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0" r:id="rId1"/>
  </p:sldMasterIdLst>
  <p:sldIdLst>
    <p:sldId id="256" r:id="rId2"/>
    <p:sldId id="408" r:id="rId3"/>
    <p:sldId id="470" r:id="rId4"/>
    <p:sldId id="257" r:id="rId5"/>
    <p:sldId id="406" r:id="rId6"/>
    <p:sldId id="407" r:id="rId7"/>
    <p:sldId id="258" r:id="rId8"/>
    <p:sldId id="259" r:id="rId9"/>
    <p:sldId id="260" r:id="rId10"/>
    <p:sldId id="261" r:id="rId11"/>
    <p:sldId id="262" r:id="rId12"/>
    <p:sldId id="263" r:id="rId13"/>
    <p:sldId id="264" r:id="rId14"/>
    <p:sldId id="265" r:id="rId15"/>
    <p:sldId id="409" r:id="rId16"/>
    <p:sldId id="266" r:id="rId17"/>
    <p:sldId id="267" r:id="rId18"/>
    <p:sldId id="268" r:id="rId19"/>
    <p:sldId id="269" r:id="rId20"/>
    <p:sldId id="270" r:id="rId21"/>
    <p:sldId id="271" r:id="rId22"/>
    <p:sldId id="272" r:id="rId23"/>
    <p:sldId id="273" r:id="rId24"/>
    <p:sldId id="364" r:id="rId25"/>
    <p:sldId id="274" r:id="rId26"/>
    <p:sldId id="275" r:id="rId27"/>
    <p:sldId id="276" r:id="rId28"/>
    <p:sldId id="277" r:id="rId29"/>
    <p:sldId id="278" r:id="rId30"/>
    <p:sldId id="283" r:id="rId31"/>
    <p:sldId id="285" r:id="rId32"/>
    <p:sldId id="287" r:id="rId33"/>
    <p:sldId id="289" r:id="rId34"/>
    <p:sldId id="296" r:id="rId35"/>
    <p:sldId id="302" r:id="rId36"/>
    <p:sldId id="303" r:id="rId37"/>
    <p:sldId id="307" r:id="rId38"/>
    <p:sldId id="309" r:id="rId39"/>
    <p:sldId id="311" r:id="rId40"/>
    <p:sldId id="312" r:id="rId41"/>
    <p:sldId id="313" r:id="rId42"/>
    <p:sldId id="314" r:id="rId43"/>
    <p:sldId id="315" r:id="rId44"/>
    <p:sldId id="317" r:id="rId45"/>
    <p:sldId id="321" r:id="rId46"/>
    <p:sldId id="410" r:id="rId47"/>
    <p:sldId id="322" r:id="rId48"/>
    <p:sldId id="323" r:id="rId49"/>
    <p:sldId id="324" r:id="rId50"/>
    <p:sldId id="325" r:id="rId51"/>
    <p:sldId id="327" r:id="rId52"/>
    <p:sldId id="344" r:id="rId53"/>
    <p:sldId id="328" r:id="rId54"/>
    <p:sldId id="329" r:id="rId55"/>
    <p:sldId id="411" r:id="rId56"/>
    <p:sldId id="412" r:id="rId57"/>
    <p:sldId id="413" r:id="rId58"/>
    <p:sldId id="414" r:id="rId59"/>
    <p:sldId id="415" r:id="rId60"/>
    <p:sldId id="416" r:id="rId61"/>
    <p:sldId id="330" r:id="rId62"/>
    <p:sldId id="331" r:id="rId63"/>
    <p:sldId id="417" r:id="rId64"/>
    <p:sldId id="332" r:id="rId65"/>
    <p:sldId id="333" r:id="rId66"/>
    <p:sldId id="418" r:id="rId67"/>
    <p:sldId id="334" r:id="rId68"/>
    <p:sldId id="335" r:id="rId69"/>
    <p:sldId id="465" r:id="rId70"/>
    <p:sldId id="419" r:id="rId71"/>
    <p:sldId id="420" r:id="rId72"/>
    <p:sldId id="421" r:id="rId73"/>
    <p:sldId id="422" r:id="rId74"/>
    <p:sldId id="423" r:id="rId75"/>
    <p:sldId id="424" r:id="rId76"/>
    <p:sldId id="425" r:id="rId77"/>
    <p:sldId id="336" r:id="rId78"/>
    <p:sldId id="366" r:id="rId79"/>
    <p:sldId id="337" r:id="rId80"/>
    <p:sldId id="338" r:id="rId81"/>
    <p:sldId id="339" r:id="rId82"/>
    <p:sldId id="340" r:id="rId83"/>
    <p:sldId id="341" r:id="rId84"/>
    <p:sldId id="342" r:id="rId85"/>
    <p:sldId id="345" r:id="rId86"/>
    <p:sldId id="346" r:id="rId87"/>
    <p:sldId id="433" r:id="rId88"/>
    <p:sldId id="434" r:id="rId89"/>
    <p:sldId id="435" r:id="rId90"/>
    <p:sldId id="347" r:id="rId91"/>
    <p:sldId id="348" r:id="rId92"/>
    <p:sldId id="349" r:id="rId93"/>
    <p:sldId id="350" r:id="rId94"/>
    <p:sldId id="351" r:id="rId95"/>
    <p:sldId id="352" r:id="rId96"/>
    <p:sldId id="353" r:id="rId97"/>
    <p:sldId id="354" r:id="rId98"/>
    <p:sldId id="355" r:id="rId99"/>
    <p:sldId id="469" r:id="rId100"/>
    <p:sldId id="426" r:id="rId101"/>
    <p:sldId id="427" r:id="rId102"/>
    <p:sldId id="428" r:id="rId103"/>
    <p:sldId id="357" r:id="rId104"/>
    <p:sldId id="358" r:id="rId105"/>
    <p:sldId id="359" r:id="rId106"/>
    <p:sldId id="360" r:id="rId107"/>
    <p:sldId id="446" r:id="rId108"/>
    <p:sldId id="430" r:id="rId109"/>
    <p:sldId id="431" r:id="rId110"/>
    <p:sldId id="432" r:id="rId111"/>
    <p:sldId id="436" r:id="rId112"/>
    <p:sldId id="437" r:id="rId113"/>
    <p:sldId id="438" r:id="rId114"/>
    <p:sldId id="439" r:id="rId115"/>
    <p:sldId id="440" r:id="rId116"/>
    <p:sldId id="441" r:id="rId117"/>
    <p:sldId id="442" r:id="rId118"/>
    <p:sldId id="444" r:id="rId119"/>
    <p:sldId id="361" r:id="rId120"/>
    <p:sldId id="362" r:id="rId121"/>
    <p:sldId id="457" r:id="rId122"/>
    <p:sldId id="367" r:id="rId123"/>
    <p:sldId id="368" r:id="rId124"/>
    <p:sldId id="445" r:id="rId125"/>
    <p:sldId id="369" r:id="rId126"/>
    <p:sldId id="371" r:id="rId127"/>
    <p:sldId id="372" r:id="rId128"/>
    <p:sldId id="447" r:id="rId129"/>
    <p:sldId id="448" r:id="rId130"/>
    <p:sldId id="449" r:id="rId131"/>
    <p:sldId id="450" r:id="rId132"/>
    <p:sldId id="451" r:id="rId133"/>
    <p:sldId id="452" r:id="rId134"/>
    <p:sldId id="453" r:id="rId135"/>
    <p:sldId id="454" r:id="rId136"/>
    <p:sldId id="455" r:id="rId137"/>
    <p:sldId id="456" r:id="rId138"/>
    <p:sldId id="459" r:id="rId139"/>
    <p:sldId id="460" r:id="rId140"/>
    <p:sldId id="461" r:id="rId141"/>
    <p:sldId id="491" r:id="rId142"/>
    <p:sldId id="492" r:id="rId143"/>
    <p:sldId id="493" r:id="rId144"/>
    <p:sldId id="494" r:id="rId145"/>
    <p:sldId id="462" r:id="rId146"/>
    <p:sldId id="463" r:id="rId147"/>
    <p:sldId id="464" r:id="rId148"/>
    <p:sldId id="466" r:id="rId149"/>
    <p:sldId id="467" r:id="rId150"/>
    <p:sldId id="468" r:id="rId151"/>
    <p:sldId id="378" r:id="rId152"/>
    <p:sldId id="379" r:id="rId153"/>
    <p:sldId id="380" r:id="rId154"/>
    <p:sldId id="471" r:id="rId155"/>
    <p:sldId id="497" r:id="rId156"/>
    <p:sldId id="498" r:id="rId157"/>
    <p:sldId id="499" r:id="rId158"/>
    <p:sldId id="500" r:id="rId159"/>
    <p:sldId id="501" r:id="rId160"/>
    <p:sldId id="502" r:id="rId161"/>
    <p:sldId id="503" r:id="rId162"/>
    <p:sldId id="504" r:id="rId163"/>
    <p:sldId id="505" r:id="rId164"/>
    <p:sldId id="506" r:id="rId165"/>
    <p:sldId id="507" r:id="rId166"/>
    <p:sldId id="508" r:id="rId167"/>
    <p:sldId id="509" r:id="rId168"/>
    <p:sldId id="510" r:id="rId169"/>
    <p:sldId id="511" r:id="rId170"/>
    <p:sldId id="512" r:id="rId171"/>
    <p:sldId id="513" r:id="rId172"/>
    <p:sldId id="381" r:id="rId173"/>
    <p:sldId id="382" r:id="rId174"/>
    <p:sldId id="383" r:id="rId175"/>
    <p:sldId id="384" r:id="rId176"/>
    <p:sldId id="476" r:id="rId177"/>
    <p:sldId id="477" r:id="rId178"/>
    <p:sldId id="478" r:id="rId179"/>
    <p:sldId id="479" r:id="rId180"/>
    <p:sldId id="480" r:id="rId181"/>
    <p:sldId id="481" r:id="rId182"/>
    <p:sldId id="482" r:id="rId183"/>
    <p:sldId id="483" r:id="rId18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AB0C97F5-CD6C-469A-B536-492E6FB51C23}">
          <p14:sldIdLst>
            <p14:sldId id="256"/>
            <p14:sldId id="408"/>
            <p14:sldId id="470"/>
            <p14:sldId id="257"/>
            <p14:sldId id="406"/>
            <p14:sldId id="407"/>
            <p14:sldId id="258"/>
            <p14:sldId id="259"/>
            <p14:sldId id="260"/>
            <p14:sldId id="261"/>
            <p14:sldId id="262"/>
            <p14:sldId id="263"/>
            <p14:sldId id="264"/>
            <p14:sldId id="265"/>
            <p14:sldId id="409"/>
            <p14:sldId id="266"/>
            <p14:sldId id="267"/>
            <p14:sldId id="268"/>
            <p14:sldId id="269"/>
            <p14:sldId id="270"/>
            <p14:sldId id="271"/>
            <p14:sldId id="272"/>
            <p14:sldId id="273"/>
            <p14:sldId id="364"/>
            <p14:sldId id="274"/>
            <p14:sldId id="275"/>
            <p14:sldId id="276"/>
            <p14:sldId id="277"/>
            <p14:sldId id="278"/>
            <p14:sldId id="283"/>
            <p14:sldId id="285"/>
            <p14:sldId id="287"/>
            <p14:sldId id="289"/>
            <p14:sldId id="296"/>
            <p14:sldId id="302"/>
            <p14:sldId id="303"/>
            <p14:sldId id="307"/>
            <p14:sldId id="309"/>
            <p14:sldId id="311"/>
            <p14:sldId id="312"/>
            <p14:sldId id="313"/>
            <p14:sldId id="314"/>
            <p14:sldId id="315"/>
            <p14:sldId id="317"/>
          </p14:sldIdLst>
        </p14:section>
        <p14:section name="Névtelen szakasz" id="{26B74F2C-7291-4657-9211-C0A6A7C74A7D}">
          <p14:sldIdLst>
            <p14:sldId id="321"/>
            <p14:sldId id="410"/>
            <p14:sldId id="322"/>
            <p14:sldId id="323"/>
            <p14:sldId id="324"/>
            <p14:sldId id="325"/>
            <p14:sldId id="327"/>
            <p14:sldId id="344"/>
            <p14:sldId id="328"/>
            <p14:sldId id="329"/>
            <p14:sldId id="411"/>
            <p14:sldId id="412"/>
            <p14:sldId id="413"/>
            <p14:sldId id="414"/>
            <p14:sldId id="415"/>
            <p14:sldId id="416"/>
            <p14:sldId id="330"/>
            <p14:sldId id="331"/>
            <p14:sldId id="417"/>
            <p14:sldId id="332"/>
            <p14:sldId id="333"/>
            <p14:sldId id="418"/>
            <p14:sldId id="334"/>
            <p14:sldId id="335"/>
            <p14:sldId id="465"/>
            <p14:sldId id="419"/>
            <p14:sldId id="420"/>
            <p14:sldId id="421"/>
            <p14:sldId id="422"/>
            <p14:sldId id="423"/>
            <p14:sldId id="424"/>
            <p14:sldId id="425"/>
            <p14:sldId id="336"/>
            <p14:sldId id="366"/>
            <p14:sldId id="337"/>
            <p14:sldId id="338"/>
            <p14:sldId id="339"/>
            <p14:sldId id="340"/>
            <p14:sldId id="341"/>
            <p14:sldId id="342"/>
            <p14:sldId id="345"/>
            <p14:sldId id="346"/>
            <p14:sldId id="433"/>
            <p14:sldId id="434"/>
            <p14:sldId id="435"/>
            <p14:sldId id="347"/>
            <p14:sldId id="348"/>
            <p14:sldId id="349"/>
            <p14:sldId id="350"/>
            <p14:sldId id="351"/>
            <p14:sldId id="352"/>
            <p14:sldId id="353"/>
            <p14:sldId id="354"/>
            <p14:sldId id="355"/>
            <p14:sldId id="469"/>
            <p14:sldId id="426"/>
            <p14:sldId id="427"/>
            <p14:sldId id="428"/>
            <p14:sldId id="357"/>
            <p14:sldId id="358"/>
            <p14:sldId id="359"/>
            <p14:sldId id="360"/>
            <p14:sldId id="446"/>
            <p14:sldId id="430"/>
            <p14:sldId id="431"/>
            <p14:sldId id="432"/>
            <p14:sldId id="436"/>
            <p14:sldId id="437"/>
            <p14:sldId id="438"/>
            <p14:sldId id="439"/>
            <p14:sldId id="440"/>
            <p14:sldId id="441"/>
            <p14:sldId id="442"/>
            <p14:sldId id="444"/>
            <p14:sldId id="361"/>
            <p14:sldId id="362"/>
            <p14:sldId id="457"/>
            <p14:sldId id="367"/>
            <p14:sldId id="368"/>
            <p14:sldId id="445"/>
            <p14:sldId id="369"/>
            <p14:sldId id="371"/>
            <p14:sldId id="372"/>
            <p14:sldId id="447"/>
            <p14:sldId id="448"/>
            <p14:sldId id="449"/>
            <p14:sldId id="450"/>
            <p14:sldId id="451"/>
            <p14:sldId id="452"/>
            <p14:sldId id="453"/>
            <p14:sldId id="454"/>
            <p14:sldId id="455"/>
            <p14:sldId id="456"/>
            <p14:sldId id="459"/>
            <p14:sldId id="460"/>
            <p14:sldId id="461"/>
            <p14:sldId id="491"/>
            <p14:sldId id="492"/>
            <p14:sldId id="493"/>
            <p14:sldId id="494"/>
            <p14:sldId id="462"/>
            <p14:sldId id="463"/>
            <p14:sldId id="464"/>
            <p14:sldId id="466"/>
            <p14:sldId id="467"/>
            <p14:sldId id="468"/>
            <p14:sldId id="378"/>
            <p14:sldId id="379"/>
            <p14:sldId id="380"/>
            <p14:sldId id="471"/>
            <p14:sldId id="497"/>
            <p14:sldId id="498"/>
            <p14:sldId id="499"/>
            <p14:sldId id="500"/>
            <p14:sldId id="501"/>
            <p14:sldId id="502"/>
            <p14:sldId id="503"/>
            <p14:sldId id="504"/>
            <p14:sldId id="505"/>
            <p14:sldId id="506"/>
            <p14:sldId id="507"/>
            <p14:sldId id="508"/>
            <p14:sldId id="509"/>
            <p14:sldId id="510"/>
            <p14:sldId id="511"/>
            <p14:sldId id="512"/>
            <p14:sldId id="513"/>
            <p14:sldId id="381"/>
            <p14:sldId id="382"/>
            <p14:sldId id="383"/>
            <p14:sldId id="384"/>
            <p14:sldId id="476"/>
            <p14:sldId id="477"/>
            <p14:sldId id="478"/>
            <p14:sldId id="479"/>
            <p14:sldId id="480"/>
            <p14:sldId id="481"/>
            <p14:sldId id="482"/>
            <p14:sldId id="4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Ref idx="1001">
        <a:schemeClr val="bg2"/>
      </p:bgRef>
    </p:bg>
    <p:spTree>
      <p:nvGrpSpPr>
        <p:cNvPr id="1" name=""/>
        <p:cNvGrpSpPr/>
        <p:nvPr/>
      </p:nvGrpSpPr>
      <p:grpSpPr>
        <a:xfrm>
          <a:off x="0" y="0"/>
          <a:ext cx="0" cy="0"/>
          <a:chOff x="0" y="0"/>
          <a:chExt cx="0" cy="0"/>
        </a:xfrm>
      </p:grpSpPr>
      <p:sp>
        <p:nvSpPr>
          <p:cNvPr id="15" name="Téglalap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Téglalap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Téglalap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Téglalap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Téglalap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Alcím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28" name="Dátum helye 27"/>
          <p:cNvSpPr>
            <a:spLocks noGrp="1"/>
          </p:cNvSpPr>
          <p:nvPr>
            <p:ph type="dt" sz="half" idx="10"/>
          </p:nvPr>
        </p:nvSpPr>
        <p:spPr/>
        <p:txBody>
          <a:bodyPr/>
          <a:lstStyle/>
          <a:p>
            <a:fld id="{9DF4919B-4047-4DB1-8B39-23A42AEBA556}" type="datetimeFigureOut">
              <a:rPr lang="hu-HU" smtClean="0"/>
              <a:t>2017.11.21.</a:t>
            </a:fld>
            <a:endParaRPr lang="hu-HU"/>
          </a:p>
        </p:txBody>
      </p:sp>
      <p:sp>
        <p:nvSpPr>
          <p:cNvPr id="17" name="Élőláb helye 16"/>
          <p:cNvSpPr>
            <a:spLocks noGrp="1"/>
          </p:cNvSpPr>
          <p:nvPr>
            <p:ph type="ftr" sz="quarter" idx="11"/>
          </p:nvPr>
        </p:nvSpPr>
        <p:spPr/>
        <p:txBody>
          <a:bodyPr/>
          <a:lstStyle/>
          <a:p>
            <a:endParaRPr lang="hu-HU"/>
          </a:p>
        </p:txBody>
      </p:sp>
      <p:sp>
        <p:nvSpPr>
          <p:cNvPr id="7" name="Egyenes összekötő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Téglalap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zis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zis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Dia számának hely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450ADBC-3396-4FFB-9E58-A6AB70DCADD4}" type="slidenum">
              <a:rPr lang="hu-HU" smtClean="0"/>
              <a:t>‹#›</a:t>
            </a:fld>
            <a:endParaRPr lang="hu-HU"/>
          </a:p>
        </p:txBody>
      </p:sp>
      <p:sp>
        <p:nvSpPr>
          <p:cNvPr id="8" name="Cím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hu-HU" smtClean="0"/>
              <a:t>Mintacím szerkesztése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bg>
      <p:bgRef idx="1001">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9DF4919B-4047-4DB1-8B39-23A42AEBA556}" type="datetimeFigureOut">
              <a:rPr lang="hu-HU" smtClean="0"/>
              <a:t>2017.11.21.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bg>
      <p:bgRef idx="1001">
        <a:schemeClr val="bg2"/>
      </p:bgRef>
    </p:bg>
    <p:spTree>
      <p:nvGrpSpPr>
        <p:cNvPr id="1" name=""/>
        <p:cNvGrpSpPr/>
        <p:nvPr/>
      </p:nvGrpSpPr>
      <p:grpSpPr>
        <a:xfrm>
          <a:off x="0" y="0"/>
          <a:ext cx="0" cy="0"/>
          <a:chOff x="0" y="0"/>
          <a:chExt cx="0" cy="0"/>
        </a:xfrm>
      </p:grpSpPr>
      <p:sp>
        <p:nvSpPr>
          <p:cNvPr id="7" name="Téglalap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Téglalap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Téglalap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Téglalap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Téglalap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Téglalap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gyenes összekötő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zis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zis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Dia számának helye 5"/>
          <p:cNvSpPr>
            <a:spLocks noGrp="1"/>
          </p:cNvSpPr>
          <p:nvPr>
            <p:ph type="sldNum" sz="quarter" idx="12"/>
          </p:nvPr>
        </p:nvSpPr>
        <p:spPr>
          <a:xfrm>
            <a:off x="6915912" y="3009901"/>
            <a:ext cx="457200" cy="441325"/>
          </a:xfrm>
        </p:spPr>
        <p:txBody>
          <a:bodyPr/>
          <a:lstStyle/>
          <a:p>
            <a:fld id="{F450ADBC-3396-4FFB-9E58-A6AB70DCADD4}" type="slidenum">
              <a:rPr lang="hu-HU" smtClean="0"/>
              <a:t>‹#›</a:t>
            </a:fld>
            <a:endParaRPr lang="hu-HU"/>
          </a:p>
        </p:txBody>
      </p:sp>
      <p:sp>
        <p:nvSpPr>
          <p:cNvPr id="3" name="Függőleges szöveg helye 2"/>
          <p:cNvSpPr>
            <a:spLocks noGrp="1"/>
          </p:cNvSpPr>
          <p:nvPr>
            <p:ph type="body" orient="vert" idx="1"/>
          </p:nvPr>
        </p:nvSpPr>
        <p:spPr>
          <a:xfrm>
            <a:off x="304800" y="304800"/>
            <a:ext cx="6553200" cy="5821366"/>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9DF4919B-4047-4DB1-8B39-23A42AEBA556}" type="datetimeFigureOut">
              <a:rPr lang="hu-HU" smtClean="0"/>
              <a:t>2017.11.21.</a:t>
            </a:fld>
            <a:endParaRPr lang="hu-HU"/>
          </a:p>
        </p:txBody>
      </p:sp>
      <p:sp>
        <p:nvSpPr>
          <p:cNvPr id="5" name="Élőláb helye 4"/>
          <p:cNvSpPr>
            <a:spLocks noGrp="1"/>
          </p:cNvSpPr>
          <p:nvPr>
            <p:ph type="ftr" sz="quarter" idx="11"/>
          </p:nvPr>
        </p:nvSpPr>
        <p:spPr/>
        <p:txBody>
          <a:bodyPr/>
          <a:lstStyle/>
          <a:p>
            <a:endParaRPr lang="hu-HU"/>
          </a:p>
        </p:txBody>
      </p:sp>
      <p:sp>
        <p:nvSpPr>
          <p:cNvPr id="2" name="Függőleges cím 1"/>
          <p:cNvSpPr>
            <a:spLocks noGrp="1"/>
          </p:cNvSpPr>
          <p:nvPr>
            <p:ph type="title" orient="vert"/>
          </p:nvPr>
        </p:nvSpPr>
        <p:spPr>
          <a:xfrm>
            <a:off x="7391400" y="304801"/>
            <a:ext cx="1447800" cy="5851525"/>
          </a:xfrm>
        </p:spPr>
        <p:txBody>
          <a:bodyPr vert="eaVert"/>
          <a:lstStyle/>
          <a:p>
            <a:r>
              <a:rPr kumimoji="0" lang="hu-HU" smtClean="0"/>
              <a:t>Mintacím szerkesztése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bg>
      <p:bgRef idx="1001">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solidFill>
                  <a:schemeClr val="accent3">
                    <a:shade val="75000"/>
                  </a:schemeClr>
                </a:solidFill>
              </a:defRPr>
            </a:lvl1pPr>
          </a:lstStyle>
          <a:p>
            <a:r>
              <a:rPr kumimoji="0" lang="hu-HU" smtClean="0"/>
              <a:t>Mintacím szerkesztése</a:t>
            </a:r>
            <a:endParaRPr kumimoji="0" lang="en-US"/>
          </a:p>
        </p:txBody>
      </p:sp>
      <p:sp>
        <p:nvSpPr>
          <p:cNvPr id="4" name="Dátum helye 3"/>
          <p:cNvSpPr>
            <a:spLocks noGrp="1"/>
          </p:cNvSpPr>
          <p:nvPr>
            <p:ph type="dt" sz="half" idx="10"/>
          </p:nvPr>
        </p:nvSpPr>
        <p:spPr/>
        <p:txBody>
          <a:bodyPr/>
          <a:lstStyle/>
          <a:p>
            <a:fld id="{9DF4919B-4047-4DB1-8B39-23A42AEBA556}" type="datetimeFigureOut">
              <a:rPr lang="hu-HU" smtClean="0"/>
              <a:t>2017.11.21.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a:xfrm>
            <a:off x="4361688" y="1026372"/>
            <a:ext cx="457200" cy="441325"/>
          </a:xfrm>
        </p:spPr>
        <p:txBody>
          <a:bodyPr/>
          <a:lstStyle/>
          <a:p>
            <a:fld id="{F450ADBC-3396-4FFB-9E58-A6AB70DCADD4}" type="slidenum">
              <a:rPr lang="hu-HU" smtClean="0"/>
              <a:t>‹#›</a:t>
            </a:fld>
            <a:endParaRPr lang="hu-HU"/>
          </a:p>
        </p:txBody>
      </p:sp>
      <p:sp>
        <p:nvSpPr>
          <p:cNvPr id="8" name="Tartalom helye 7"/>
          <p:cNvSpPr>
            <a:spLocks noGrp="1"/>
          </p:cNvSpPr>
          <p:nvPr>
            <p:ph sz="quarter" idx="1"/>
          </p:nvPr>
        </p:nvSpPr>
        <p:spPr>
          <a:xfrm>
            <a:off x="301752" y="1527048"/>
            <a:ext cx="8503920"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1">
        <a:schemeClr val="bg1"/>
      </p:bgRef>
    </p:bg>
    <p:spTree>
      <p:nvGrpSpPr>
        <p:cNvPr id="1" name=""/>
        <p:cNvGrpSpPr/>
        <p:nvPr/>
      </p:nvGrpSpPr>
      <p:grpSpPr>
        <a:xfrm>
          <a:off x="0" y="0"/>
          <a:ext cx="0" cy="0"/>
          <a:chOff x="0" y="0"/>
          <a:chExt cx="0" cy="0"/>
        </a:xfrm>
      </p:grpSpPr>
      <p:sp>
        <p:nvSpPr>
          <p:cNvPr id="17" name="Téglalap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Téglalap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Téglalap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Téglalap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Téglalap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Téglalap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zöveg hely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13" name="Téglalap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Téglalap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Élőláb helye 4"/>
          <p:cNvSpPr>
            <a:spLocks noGrp="1"/>
          </p:cNvSpPr>
          <p:nvPr>
            <p:ph type="ftr" sz="quarter" idx="11"/>
          </p:nvPr>
        </p:nvSpPr>
        <p:spPr/>
        <p:txBody>
          <a:bodyPr/>
          <a:lstStyle/>
          <a:p>
            <a:endParaRPr lang="hu-HU"/>
          </a:p>
        </p:txBody>
      </p:sp>
      <p:sp>
        <p:nvSpPr>
          <p:cNvPr id="4" name="Dátum helye 3"/>
          <p:cNvSpPr>
            <a:spLocks noGrp="1"/>
          </p:cNvSpPr>
          <p:nvPr>
            <p:ph type="dt" sz="half" idx="10"/>
          </p:nvPr>
        </p:nvSpPr>
        <p:spPr/>
        <p:txBody>
          <a:bodyPr/>
          <a:lstStyle/>
          <a:p>
            <a:fld id="{9DF4919B-4047-4DB1-8B39-23A42AEBA556}" type="datetimeFigureOut">
              <a:rPr lang="hu-HU" smtClean="0"/>
              <a:t>2017.11.21.</a:t>
            </a:fld>
            <a:endParaRPr lang="hu-HU"/>
          </a:p>
        </p:txBody>
      </p:sp>
      <p:sp>
        <p:nvSpPr>
          <p:cNvPr id="8" name="Egyenes összekötő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zis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zis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Dia számának hely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450ADBC-3396-4FFB-9E58-A6AB70DCADD4}" type="slidenum">
              <a:rPr lang="hu-HU" smtClean="0"/>
              <a:t>‹#›</a:t>
            </a:fld>
            <a:endParaRPr lang="hu-HU"/>
          </a:p>
        </p:txBody>
      </p:sp>
      <p:sp>
        <p:nvSpPr>
          <p:cNvPr id="2" name="Cím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hu-HU" smtClean="0"/>
              <a:t>Mintacím szerkesztése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bg>
      <p:bgRef idx="1001">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758952"/>
          </a:xfrm>
        </p:spPr>
        <p:txBody>
          <a:bodyPr/>
          <a:lstStyle/>
          <a:p>
            <a:r>
              <a:rPr kumimoji="0" lang="hu-HU" smtClean="0"/>
              <a:t>Mintacím szerkesztése</a:t>
            </a:r>
            <a:endParaRPr kumimoji="0" lang="en-US"/>
          </a:p>
        </p:txBody>
      </p:sp>
      <p:sp>
        <p:nvSpPr>
          <p:cNvPr id="5" name="Dátum helye 4"/>
          <p:cNvSpPr>
            <a:spLocks noGrp="1"/>
          </p:cNvSpPr>
          <p:nvPr>
            <p:ph type="dt" sz="half" idx="10"/>
          </p:nvPr>
        </p:nvSpPr>
        <p:spPr>
          <a:xfrm>
            <a:off x="5791200" y="6409944"/>
            <a:ext cx="3044952" cy="365760"/>
          </a:xfrm>
        </p:spPr>
        <p:txBody>
          <a:bodyPr/>
          <a:lstStyle/>
          <a:p>
            <a:fld id="{9DF4919B-4047-4DB1-8B39-23A42AEBA556}" type="datetimeFigureOut">
              <a:rPr lang="hu-HU" smtClean="0"/>
              <a:t>2017.11.21.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t>‹#›</a:t>
            </a:fld>
            <a:endParaRPr lang="hu-HU"/>
          </a:p>
        </p:txBody>
      </p:sp>
      <p:sp>
        <p:nvSpPr>
          <p:cNvPr id="8" name="Egyenes összekötő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Tartalom helye 9"/>
          <p:cNvSpPr>
            <a:spLocks noGrp="1"/>
          </p:cNvSpPr>
          <p:nvPr>
            <p:ph sz="half" idx="1"/>
          </p:nvPr>
        </p:nvSpPr>
        <p:spPr>
          <a:xfrm>
            <a:off x="301752" y="1371600"/>
            <a:ext cx="4038600" cy="4681728"/>
          </a:xfrm>
        </p:spPr>
        <p:txBody>
          <a:bodyPr/>
          <a:lstStyle>
            <a:lvl1pPr>
              <a:defRPr sz="2500"/>
            </a:lvl1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2" name="Tartalom helye 11"/>
          <p:cNvSpPr>
            <a:spLocks noGrp="1"/>
          </p:cNvSpPr>
          <p:nvPr>
            <p:ph sz="half" idx="2"/>
          </p:nvPr>
        </p:nvSpPr>
        <p:spPr>
          <a:xfrm>
            <a:off x="4800600" y="1371600"/>
            <a:ext cx="4038600" cy="4681728"/>
          </a:xfrm>
        </p:spPr>
        <p:txBody>
          <a:bodyPr/>
          <a:lstStyle>
            <a:lvl1pPr>
              <a:defRPr sz="2500"/>
            </a:lvl1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bg>
      <p:bgRef idx="1001">
        <a:schemeClr val="bg2"/>
      </p:bgRef>
    </p:bg>
    <p:spTree>
      <p:nvGrpSpPr>
        <p:cNvPr id="1" name=""/>
        <p:cNvGrpSpPr/>
        <p:nvPr/>
      </p:nvGrpSpPr>
      <p:grpSpPr>
        <a:xfrm>
          <a:off x="0" y="0"/>
          <a:ext cx="0" cy="0"/>
          <a:chOff x="0" y="0"/>
          <a:chExt cx="0" cy="0"/>
        </a:xfrm>
      </p:grpSpPr>
      <p:sp>
        <p:nvSpPr>
          <p:cNvPr id="10" name="Egyenes összekötő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Téglalap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Téglalap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Téglalap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Téglalap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Téglalap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églalap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zöveg hely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7" name="Dátum helye 6"/>
          <p:cNvSpPr>
            <a:spLocks noGrp="1"/>
          </p:cNvSpPr>
          <p:nvPr>
            <p:ph type="dt" sz="half" idx="10"/>
          </p:nvPr>
        </p:nvSpPr>
        <p:spPr/>
        <p:txBody>
          <a:bodyPr/>
          <a:lstStyle/>
          <a:p>
            <a:fld id="{9DF4919B-4047-4DB1-8B39-23A42AEBA556}" type="datetimeFigureOut">
              <a:rPr lang="hu-HU" smtClean="0"/>
              <a:t>2017.11.21.</a:t>
            </a:fld>
            <a:endParaRPr lang="hu-HU"/>
          </a:p>
        </p:txBody>
      </p:sp>
      <p:sp>
        <p:nvSpPr>
          <p:cNvPr id="8" name="Élőláb helye 7"/>
          <p:cNvSpPr>
            <a:spLocks noGrp="1"/>
          </p:cNvSpPr>
          <p:nvPr>
            <p:ph type="ftr" sz="quarter" idx="11"/>
          </p:nvPr>
        </p:nvSpPr>
        <p:spPr>
          <a:xfrm>
            <a:off x="304800" y="6409944"/>
            <a:ext cx="3581400" cy="365760"/>
          </a:xfrm>
        </p:spPr>
        <p:txBody>
          <a:bodyPr/>
          <a:lstStyle/>
          <a:p>
            <a:endParaRPr lang="hu-HU"/>
          </a:p>
        </p:txBody>
      </p:sp>
      <p:sp>
        <p:nvSpPr>
          <p:cNvPr id="15" name="Egyenes összekötő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Téglalap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Tartalom helye 23"/>
          <p:cNvSpPr>
            <a:spLocks noGrp="1"/>
          </p:cNvSpPr>
          <p:nvPr>
            <p:ph sz="quarter" idx="2"/>
          </p:nvPr>
        </p:nvSpPr>
        <p:spPr>
          <a:xfrm>
            <a:off x="301752" y="2471383"/>
            <a:ext cx="4041648" cy="3818404"/>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6" name="Tartalom helye 25"/>
          <p:cNvSpPr>
            <a:spLocks noGrp="1"/>
          </p:cNvSpPr>
          <p:nvPr>
            <p:ph sz="quarter" idx="4"/>
          </p:nvPr>
        </p:nvSpPr>
        <p:spPr>
          <a:xfrm>
            <a:off x="4800600" y="2471383"/>
            <a:ext cx="4038600" cy="3822192"/>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5" name="Ellipszis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zis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a számának helye 8"/>
          <p:cNvSpPr>
            <a:spLocks noGrp="1"/>
          </p:cNvSpPr>
          <p:nvPr>
            <p:ph type="sldNum" sz="quarter" idx="12"/>
          </p:nvPr>
        </p:nvSpPr>
        <p:spPr>
          <a:xfrm>
            <a:off x="4343400" y="1042416"/>
            <a:ext cx="457200" cy="441325"/>
          </a:xfrm>
        </p:spPr>
        <p:txBody>
          <a:bodyPr/>
          <a:lstStyle>
            <a:lvl1pPr algn="ctr">
              <a:defRPr/>
            </a:lvl1pPr>
          </a:lstStyle>
          <a:p>
            <a:fld id="{F450ADBC-3396-4FFB-9E58-A6AB70DCADD4}" type="slidenum">
              <a:rPr lang="hu-HU" smtClean="0"/>
              <a:t>‹#›</a:t>
            </a:fld>
            <a:endParaRPr lang="hu-HU"/>
          </a:p>
        </p:txBody>
      </p:sp>
      <p:sp>
        <p:nvSpPr>
          <p:cNvPr id="23" name="Cím 22"/>
          <p:cNvSpPr>
            <a:spLocks noGrp="1"/>
          </p:cNvSpPr>
          <p:nvPr>
            <p:ph type="title"/>
          </p:nvPr>
        </p:nvSpPr>
        <p:spPr/>
        <p:txBody>
          <a:bodyPr rtlCol="0" anchor="b" anchorCtr="0"/>
          <a:lstStyle/>
          <a:p>
            <a:r>
              <a:rPr kumimoji="0" lang="hu-HU" smtClean="0"/>
              <a:t>Mintacím szerkesztése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fld id="{9DF4919B-4047-4DB1-8B39-23A42AEBA556}" type="datetimeFigureOut">
              <a:rPr lang="hu-HU" smtClean="0"/>
              <a:t>2017.11.21.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a:xfrm>
            <a:off x="4343400" y="1036020"/>
            <a:ext cx="457200" cy="441325"/>
          </a:xfrm>
        </p:spPr>
        <p:txBody>
          <a:bodyPr/>
          <a:lstStyle/>
          <a:p>
            <a:fld id="{F450ADBC-3396-4FFB-9E58-A6AB70DCADD4}"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7" name="Téglalap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Téglalap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Téglalap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Téglalap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églalap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Téglalap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átum helye 1"/>
          <p:cNvSpPr>
            <a:spLocks noGrp="1"/>
          </p:cNvSpPr>
          <p:nvPr>
            <p:ph type="dt" sz="half" idx="10"/>
          </p:nvPr>
        </p:nvSpPr>
        <p:spPr/>
        <p:txBody>
          <a:bodyPr/>
          <a:lstStyle/>
          <a:p>
            <a:fld id="{9DF4919B-4047-4DB1-8B39-23A42AEBA556}" type="datetimeFigureOut">
              <a:rPr lang="hu-HU" smtClean="0"/>
              <a:t>2017.11.21.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450ADBC-3396-4FFB-9E58-A6AB70DCADD4}"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bg>
      <p:bgRef idx="1001">
        <a:schemeClr val="bg1"/>
      </p:bgRef>
    </p:bg>
    <p:spTree>
      <p:nvGrpSpPr>
        <p:cNvPr id="1" name=""/>
        <p:cNvGrpSpPr/>
        <p:nvPr/>
      </p:nvGrpSpPr>
      <p:grpSpPr>
        <a:xfrm>
          <a:off x="0" y="0"/>
          <a:ext cx="0" cy="0"/>
          <a:chOff x="0" y="0"/>
          <a:chExt cx="0" cy="0"/>
        </a:xfrm>
      </p:grpSpPr>
      <p:sp>
        <p:nvSpPr>
          <p:cNvPr id="19" name="Téglalap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Téglalap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Téglalap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Téglalap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Téglalap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Téglalap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Cím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hu-HU" smtClean="0"/>
              <a:t>Mintacím szerkesztése</a:t>
            </a:r>
            <a:endParaRPr kumimoji="0" lang="en-US"/>
          </a:p>
        </p:txBody>
      </p:sp>
      <p:sp>
        <p:nvSpPr>
          <p:cNvPr id="3" name="Szöveg hely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8" name="Téglalap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Egyenes összekötő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Tartalom helye 19"/>
          <p:cNvSpPr>
            <a:spLocks noGrp="1"/>
          </p:cNvSpPr>
          <p:nvPr>
            <p:ph sz="quarter" idx="1"/>
          </p:nvPr>
        </p:nvSpPr>
        <p:spPr>
          <a:xfrm>
            <a:off x="3124200" y="685800"/>
            <a:ext cx="5638800" cy="54102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0" name="Ellipszis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zis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Dia számának hely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450ADBC-3396-4FFB-9E58-A6AB70DCADD4}" type="slidenum">
              <a:rPr lang="hu-HU" smtClean="0"/>
              <a:t>‹#›</a:t>
            </a:fld>
            <a:endParaRPr lang="hu-HU"/>
          </a:p>
        </p:txBody>
      </p:sp>
      <p:sp>
        <p:nvSpPr>
          <p:cNvPr id="21" name="Téglalap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átum helye 4"/>
          <p:cNvSpPr>
            <a:spLocks noGrp="1"/>
          </p:cNvSpPr>
          <p:nvPr>
            <p:ph type="dt" sz="half" idx="10"/>
          </p:nvPr>
        </p:nvSpPr>
        <p:spPr/>
        <p:txBody>
          <a:bodyPr/>
          <a:lstStyle/>
          <a:p>
            <a:fld id="{9DF4919B-4047-4DB1-8B39-23A42AEBA556}" type="datetimeFigureOut">
              <a:rPr lang="hu-HU" smtClean="0"/>
              <a:t>2017.11.21.</a:t>
            </a:fld>
            <a:endParaRPr lang="hu-HU"/>
          </a:p>
        </p:txBody>
      </p:sp>
      <p:sp>
        <p:nvSpPr>
          <p:cNvPr id="6" name="Élőláb helye 5"/>
          <p:cNvSpPr>
            <a:spLocks noGrp="1"/>
          </p:cNvSpPr>
          <p:nvPr>
            <p:ph type="ftr" sz="quarter" idx="11"/>
          </p:nvPr>
        </p:nvSpPr>
        <p:spPr>
          <a:xfrm>
            <a:off x="301752" y="6410848"/>
            <a:ext cx="3383280" cy="365760"/>
          </a:xfrm>
        </p:spPr>
        <p:txBody>
          <a:bodyPr/>
          <a:lstStyle/>
          <a:p>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1" name="Egyenes összekötő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Téglalap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Téglalap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Téglalap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Téglalap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Téglalap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Téglalap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Téglalap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zis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zis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Dia számának helye 6"/>
          <p:cNvSpPr>
            <a:spLocks noGrp="1"/>
          </p:cNvSpPr>
          <p:nvPr>
            <p:ph type="sldNum" sz="quarter" idx="12"/>
          </p:nvPr>
        </p:nvSpPr>
        <p:spPr>
          <a:xfrm>
            <a:off x="1371600" y="312738"/>
            <a:ext cx="457200" cy="441325"/>
          </a:xfrm>
        </p:spPr>
        <p:txBody>
          <a:bodyPr/>
          <a:lstStyle/>
          <a:p>
            <a:fld id="{F450ADBC-3396-4FFB-9E58-A6AB70DCADD4}" type="slidenum">
              <a:rPr lang="hu-HU" smtClean="0"/>
              <a:t>‹#›</a:t>
            </a:fld>
            <a:endParaRPr lang="hu-HU"/>
          </a:p>
        </p:txBody>
      </p:sp>
      <p:sp>
        <p:nvSpPr>
          <p:cNvPr id="2" name="Cím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hu-HU" smtClean="0"/>
              <a:t>Mintacím szerkesztése</a:t>
            </a:r>
            <a:endParaRPr kumimoji="0" lang="en-US"/>
          </a:p>
        </p:txBody>
      </p:sp>
      <p:sp>
        <p:nvSpPr>
          <p:cNvPr id="3" name="Kép helye 2"/>
          <p:cNvSpPr>
            <a:spLocks noGrp="1"/>
          </p:cNvSpPr>
          <p:nvPr>
            <p:ph type="pic" idx="1"/>
          </p:nvPr>
        </p:nvSpPr>
        <p:spPr>
          <a:xfrm>
            <a:off x="3000375" y="609600"/>
            <a:ext cx="5867400" cy="4267200"/>
          </a:xfrm>
        </p:spPr>
        <p:txBody>
          <a:bodyPr/>
          <a:lstStyle>
            <a:lvl1pPr marL="0" indent="0">
              <a:buNone/>
              <a:defRPr sz="3200"/>
            </a:lvl1pPr>
          </a:lstStyle>
          <a:p>
            <a:r>
              <a:rPr kumimoji="0" lang="hu-HU" smtClean="0"/>
              <a:t>Kép beszúrásához kattintson az ikonra</a:t>
            </a:r>
            <a:endParaRPr kumimoji="0" lang="en-US" dirty="0"/>
          </a:p>
        </p:txBody>
      </p:sp>
      <p:sp>
        <p:nvSpPr>
          <p:cNvPr id="4" name="Szöveg hely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22" name="Téglalap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átum helye 4"/>
          <p:cNvSpPr>
            <a:spLocks noGrp="1"/>
          </p:cNvSpPr>
          <p:nvPr>
            <p:ph type="dt" sz="half" idx="10"/>
          </p:nvPr>
        </p:nvSpPr>
        <p:spPr>
          <a:xfrm>
            <a:off x="5788152" y="6404984"/>
            <a:ext cx="3044952" cy="365760"/>
          </a:xfrm>
        </p:spPr>
        <p:txBody>
          <a:bodyPr/>
          <a:lstStyle/>
          <a:p>
            <a:fld id="{9DF4919B-4047-4DB1-8B39-23A42AEBA556}" type="datetimeFigureOut">
              <a:rPr lang="hu-HU" smtClean="0"/>
              <a:t>2017.11.21.</a:t>
            </a:fld>
            <a:endParaRPr lang="hu-HU"/>
          </a:p>
        </p:txBody>
      </p:sp>
      <p:sp>
        <p:nvSpPr>
          <p:cNvPr id="6" name="Élőláb helye 5"/>
          <p:cNvSpPr>
            <a:spLocks noGrp="1"/>
          </p:cNvSpPr>
          <p:nvPr>
            <p:ph type="ftr" sz="quarter" idx="11"/>
          </p:nvPr>
        </p:nvSpPr>
        <p:spPr>
          <a:xfrm>
            <a:off x="301752" y="6410848"/>
            <a:ext cx="3584448" cy="365760"/>
          </a:xfrm>
        </p:spPr>
        <p:txBody>
          <a:bodyPr/>
          <a:lstStyle/>
          <a:p>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églalap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Téglalap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Téglalap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Téglalap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Téglalap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átum hely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DF4919B-4047-4DB1-8B39-23A42AEBA556}" type="datetimeFigureOut">
              <a:rPr lang="hu-HU" smtClean="0"/>
              <a:t>2017.11.21.</a:t>
            </a:fld>
            <a:endParaRPr lang="hu-HU"/>
          </a:p>
        </p:txBody>
      </p:sp>
      <p:sp>
        <p:nvSpPr>
          <p:cNvPr id="3" name="Élőláb hely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hu-HU"/>
          </a:p>
        </p:txBody>
      </p:sp>
      <p:sp>
        <p:nvSpPr>
          <p:cNvPr id="8" name="Téglalap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Egyenes összekötő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zis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zis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Dia számának hely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450ADBC-3396-4FFB-9E58-A6AB70DCADD4}" type="slidenum">
              <a:rPr lang="hu-HU" smtClean="0"/>
              <a:t>‹#›</a:t>
            </a:fld>
            <a:endParaRPr lang="hu-HU"/>
          </a:p>
        </p:txBody>
      </p:sp>
      <p:sp>
        <p:nvSpPr>
          <p:cNvPr id="22" name="Cím helye 21"/>
          <p:cNvSpPr>
            <a:spLocks noGrp="1"/>
          </p:cNvSpPr>
          <p:nvPr>
            <p:ph type="title"/>
          </p:nvPr>
        </p:nvSpPr>
        <p:spPr>
          <a:xfrm>
            <a:off x="301752" y="228600"/>
            <a:ext cx="8534400" cy="758952"/>
          </a:xfrm>
          <a:prstGeom prst="rect">
            <a:avLst/>
          </a:prstGeom>
        </p:spPr>
        <p:txBody>
          <a:bodyPr vert="horz" anchor="b">
            <a:normAutofit/>
          </a:bodyPr>
          <a:lstStyle/>
          <a:p>
            <a:r>
              <a:rPr kumimoji="0" lang="hu-HU" smtClean="0"/>
              <a:t>Mintacím szerkesztése</a:t>
            </a:r>
            <a:endParaRPr kumimoji="0" lang="en-US"/>
          </a:p>
        </p:txBody>
      </p:sp>
      <p:sp>
        <p:nvSpPr>
          <p:cNvPr id="13" name="Szöveg hely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F953lVaIGpI"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HZkhKGo7MVk"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prostitucio.hu/btk.php#1988" TargetMode="External"/><Relationship Id="rId3" Type="http://schemas.openxmlformats.org/officeDocument/2006/relationships/hyperlink" Target="http://prostitucio.hu/btk.php#2007" TargetMode="External"/><Relationship Id="rId7" Type="http://schemas.openxmlformats.org/officeDocument/2006/relationships/hyperlink" Target="http://prostitucio.hu/btk.php#1993" TargetMode="External"/><Relationship Id="rId2" Type="http://schemas.openxmlformats.org/officeDocument/2006/relationships/hyperlink" Target="http://prostitucio.hu/btk.php#2013" TargetMode="External"/><Relationship Id="rId1" Type="http://schemas.openxmlformats.org/officeDocument/2006/relationships/slideLayout" Target="../slideLayouts/slideLayout2.xml"/><Relationship Id="rId6" Type="http://schemas.openxmlformats.org/officeDocument/2006/relationships/hyperlink" Target="http://prostitucio.hu/btk.php#1997" TargetMode="External"/><Relationship Id="rId11" Type="http://schemas.openxmlformats.org/officeDocument/2006/relationships/hyperlink" Target="http://prostitucio.hu/btk.php#1962" TargetMode="External"/><Relationship Id="rId5" Type="http://schemas.openxmlformats.org/officeDocument/2006/relationships/hyperlink" Target="http://prostitucio.hu/btk.php#1999" TargetMode="External"/><Relationship Id="rId10" Type="http://schemas.openxmlformats.org/officeDocument/2006/relationships/hyperlink" Target="http://prostitucio.hu/btk.php#1972" TargetMode="External"/><Relationship Id="rId4" Type="http://schemas.openxmlformats.org/officeDocument/2006/relationships/hyperlink" Target="http://prostitucio.hu/btk.php#2002" TargetMode="External"/><Relationship Id="rId9" Type="http://schemas.openxmlformats.org/officeDocument/2006/relationships/hyperlink" Target="http://prostitucio.hu/btk.php#1979"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899592" y="3212976"/>
            <a:ext cx="7218040" cy="1800200"/>
          </a:xfrm>
        </p:spPr>
        <p:txBody>
          <a:bodyPr>
            <a:normAutofit/>
          </a:bodyPr>
          <a:lstStyle/>
          <a:p>
            <a:pPr algn="r"/>
            <a:r>
              <a:rPr lang="hu-HU" sz="1800" dirty="0"/>
              <a:t>Segédanyag a </a:t>
            </a:r>
            <a:r>
              <a:rPr lang="hu-HU" sz="1800" dirty="0" smtClean="0"/>
              <a:t>területi közbenjáráshoz</a:t>
            </a:r>
            <a:endParaRPr lang="hu-HU" sz="1800" dirty="0"/>
          </a:p>
          <a:p>
            <a:pPr algn="r"/>
            <a:r>
              <a:rPr lang="hu-HU" sz="1800" dirty="0" smtClean="0"/>
              <a:t>Összeállította</a:t>
            </a:r>
            <a:r>
              <a:rPr lang="hu-HU" sz="1800" dirty="0"/>
              <a:t>: Ignáczné Janó Judit</a:t>
            </a:r>
          </a:p>
          <a:p>
            <a:pPr algn="r"/>
            <a:r>
              <a:rPr lang="hu-HU" sz="1800" dirty="0"/>
              <a:t>Pécs, </a:t>
            </a:r>
            <a:r>
              <a:rPr lang="hu-HU" sz="1800" dirty="0" smtClean="0"/>
              <a:t>2016</a:t>
            </a:r>
            <a:endParaRPr lang="hu-HU" sz="1800" dirty="0"/>
          </a:p>
        </p:txBody>
      </p:sp>
      <p:sp>
        <p:nvSpPr>
          <p:cNvPr id="2" name="Cím 1"/>
          <p:cNvSpPr>
            <a:spLocks noGrp="1"/>
          </p:cNvSpPr>
          <p:nvPr>
            <p:ph type="ctrTitle"/>
          </p:nvPr>
        </p:nvSpPr>
        <p:spPr>
          <a:xfrm>
            <a:off x="755576" y="404664"/>
            <a:ext cx="7499176" cy="1584176"/>
          </a:xfrm>
        </p:spPr>
        <p:txBody>
          <a:bodyPr>
            <a:noAutofit/>
          </a:bodyPr>
          <a:lstStyle/>
          <a:p>
            <a:r>
              <a:rPr lang="hu-HU" sz="7200" b="1" dirty="0" smtClean="0"/>
              <a:t>PROSTITÚCIÓ</a:t>
            </a:r>
            <a:endParaRPr lang="hu-HU" sz="7200" b="1" dirty="0"/>
          </a:p>
        </p:txBody>
      </p:sp>
    </p:spTree>
    <p:extLst>
      <p:ext uri="{BB962C8B-B14F-4D97-AF65-F5344CB8AC3E}">
        <p14:creationId xmlns:p14="http://schemas.microsoft.com/office/powerpoint/2010/main" val="331340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323528" y="188640"/>
            <a:ext cx="8496944" cy="6264548"/>
          </a:xfrm>
        </p:spPr>
        <p:txBody>
          <a:bodyPr>
            <a:normAutofit/>
          </a:bodyPr>
          <a:lstStyle/>
          <a:p>
            <a:pPr marL="0" indent="0">
              <a:spcBef>
                <a:spcPts val="0"/>
              </a:spcBef>
              <a:buNone/>
            </a:pPr>
            <a:r>
              <a:rPr lang="hu-HU" sz="3200" dirty="0" smtClean="0"/>
              <a:t>A prostitúciót</a:t>
            </a:r>
            <a:r>
              <a:rPr lang="hu-HU" sz="3200" dirty="0"/>
              <a:t>, illetve az utánpótlást biztosító emberkereskedelmet mindenhol</a:t>
            </a:r>
            <a:br>
              <a:rPr lang="hu-HU" sz="3200" dirty="0"/>
            </a:br>
            <a:r>
              <a:rPr lang="hu-HU" sz="3200" dirty="0"/>
              <a:t>maffiák működtetik, akik főleg álláshirdetéseken keresztül </a:t>
            </a:r>
            <a:r>
              <a:rPr lang="hu-HU" sz="3200" dirty="0" smtClean="0"/>
              <a:t>toboroznak.</a:t>
            </a:r>
          </a:p>
          <a:p>
            <a:pPr marL="0" indent="0">
              <a:spcBef>
                <a:spcPts val="0"/>
              </a:spcBef>
              <a:buNone/>
            </a:pPr>
            <a:endParaRPr lang="hu-HU" sz="3200" dirty="0" smtClean="0"/>
          </a:p>
          <a:p>
            <a:pPr marL="0" indent="0">
              <a:spcBef>
                <a:spcPts val="0"/>
              </a:spcBef>
              <a:buNone/>
            </a:pPr>
            <a:r>
              <a:rPr lang="hu-HU" sz="3200" dirty="0" smtClean="0"/>
              <a:t>Még </a:t>
            </a:r>
            <a:r>
              <a:rPr lang="hu-HU" sz="3200" dirty="0"/>
              <a:t>az </a:t>
            </a:r>
            <a:r>
              <a:rPr lang="hu-HU" sz="3200" dirty="0" smtClean="0"/>
              <a:t>a kevés </a:t>
            </a:r>
            <a:r>
              <a:rPr lang="hu-HU" sz="3200" dirty="0"/>
              <a:t>nő, aki tudatosan vállalja is ezt a „pályát”, vagy a </a:t>
            </a:r>
            <a:r>
              <a:rPr lang="hu-HU" sz="3200" dirty="0" smtClean="0"/>
              <a:t>luxusprostituáltak szűk </a:t>
            </a:r>
            <a:r>
              <a:rPr lang="hu-HU" sz="3200" dirty="0"/>
              <a:t>rétege sem sejtheti előre, milyen megaláztatásokon és borzalmakon </a:t>
            </a:r>
            <a:r>
              <a:rPr lang="hu-HU" sz="3200" dirty="0" smtClean="0"/>
              <a:t>fog keresztülmenni</a:t>
            </a:r>
            <a:r>
              <a:rPr lang="hu-HU" sz="3200" dirty="0"/>
              <a:t>.</a:t>
            </a:r>
          </a:p>
          <a:p>
            <a:pPr marL="0" indent="0">
              <a:buNone/>
            </a:pPr>
            <a:endParaRPr lang="hu-HU" dirty="0"/>
          </a:p>
        </p:txBody>
      </p:sp>
    </p:spTree>
    <p:extLst>
      <p:ext uri="{BB962C8B-B14F-4D97-AF65-F5344CB8AC3E}">
        <p14:creationId xmlns:p14="http://schemas.microsoft.com/office/powerpoint/2010/main" val="8680503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4000" b="1" dirty="0" smtClean="0"/>
              <a:t>A kereslet</a:t>
            </a:r>
            <a:endParaRPr lang="hu-HU" sz="4000" b="1" dirty="0"/>
          </a:p>
        </p:txBody>
      </p:sp>
      <p:sp>
        <p:nvSpPr>
          <p:cNvPr id="3" name="Tartalom helye 2"/>
          <p:cNvSpPr>
            <a:spLocks noGrp="1"/>
          </p:cNvSpPr>
          <p:nvPr>
            <p:ph sz="quarter" idx="1"/>
          </p:nvPr>
        </p:nvSpPr>
        <p:spPr>
          <a:xfrm>
            <a:off x="251520" y="1484784"/>
            <a:ext cx="8640960" cy="4968552"/>
          </a:xfrm>
        </p:spPr>
        <p:txBody>
          <a:bodyPr>
            <a:normAutofit fontScale="92500" lnSpcReduction="10000"/>
          </a:bodyPr>
          <a:lstStyle/>
          <a:p>
            <a:pPr marL="0" indent="0">
              <a:spcBef>
                <a:spcPts val="0"/>
              </a:spcBef>
              <a:buNone/>
            </a:pPr>
            <a:r>
              <a:rPr lang="hu-HU" dirty="0" smtClean="0"/>
              <a:t>A prostitúció alapja a megvásárolható és a szexuálisan kihasználható nők és lányok iránti férfikereslet!</a:t>
            </a:r>
          </a:p>
          <a:p>
            <a:pPr marL="0" indent="0">
              <a:spcBef>
                <a:spcPts val="0"/>
              </a:spcBef>
              <a:buNone/>
            </a:pPr>
            <a:r>
              <a:rPr lang="hu-HU" dirty="0" smtClean="0"/>
              <a:t>Kereslet nélkül a nők és a lányok eladására nem volna szükség, és a piac összeomlana!</a:t>
            </a:r>
          </a:p>
          <a:p>
            <a:pPr marL="0" indent="0">
              <a:spcBef>
                <a:spcPts val="0"/>
              </a:spcBef>
              <a:buNone/>
            </a:pPr>
            <a:endParaRPr lang="hu-HU" dirty="0" smtClean="0"/>
          </a:p>
          <a:p>
            <a:pPr marL="0" indent="0">
              <a:spcBef>
                <a:spcPts val="0"/>
              </a:spcBef>
              <a:buNone/>
            </a:pPr>
            <a:r>
              <a:rPr lang="hu-HU" dirty="0" smtClean="0"/>
              <a:t>A prostitúció,</a:t>
            </a:r>
          </a:p>
          <a:p>
            <a:pPr marL="0" indent="0">
              <a:spcBef>
                <a:spcPts val="0"/>
              </a:spcBef>
              <a:buNone/>
            </a:pPr>
            <a:r>
              <a:rPr lang="hu-HU" dirty="0" smtClean="0"/>
              <a:t>a </a:t>
            </a:r>
            <a:r>
              <a:rPr lang="hu-HU" dirty="0" err="1" smtClean="0"/>
              <a:t>szexipar</a:t>
            </a:r>
            <a:r>
              <a:rPr lang="hu-HU" dirty="0" smtClean="0"/>
              <a:t> és</a:t>
            </a:r>
          </a:p>
          <a:p>
            <a:pPr marL="0" indent="0">
              <a:spcBef>
                <a:spcPts val="0"/>
              </a:spcBef>
              <a:buNone/>
            </a:pPr>
            <a:r>
              <a:rPr lang="hu-HU" dirty="0" smtClean="0"/>
              <a:t>a pornóipar táplálja azt</a:t>
            </a:r>
          </a:p>
          <a:p>
            <a:pPr marL="0" indent="0">
              <a:spcBef>
                <a:spcPts val="0"/>
              </a:spcBef>
              <a:buNone/>
            </a:pPr>
            <a:r>
              <a:rPr lang="hu-HU" dirty="0" smtClean="0"/>
              <a:t>a felfogást, hogy</a:t>
            </a:r>
          </a:p>
          <a:p>
            <a:pPr marL="0" indent="0">
              <a:spcBef>
                <a:spcPts val="0"/>
              </a:spcBef>
              <a:buNone/>
            </a:pPr>
            <a:r>
              <a:rPr lang="hu-HU" dirty="0" smtClean="0"/>
              <a:t>a férfiak szexuális</a:t>
            </a:r>
          </a:p>
          <a:p>
            <a:pPr marL="0" indent="0">
              <a:spcBef>
                <a:spcPts val="0"/>
              </a:spcBef>
              <a:buNone/>
            </a:pPr>
            <a:r>
              <a:rPr lang="hu-HU" dirty="0" smtClean="0"/>
              <a:t>igényeit nők és</a:t>
            </a:r>
          </a:p>
          <a:p>
            <a:pPr marL="0" indent="0">
              <a:spcBef>
                <a:spcPts val="0"/>
              </a:spcBef>
              <a:buNone/>
            </a:pPr>
            <a:r>
              <a:rPr lang="hu-HU" dirty="0"/>
              <a:t>g</a:t>
            </a:r>
            <a:r>
              <a:rPr lang="hu-HU" dirty="0" smtClean="0"/>
              <a:t>yermekek</a:t>
            </a:r>
          </a:p>
          <a:p>
            <a:pPr marL="0" indent="0">
              <a:spcBef>
                <a:spcPts val="0"/>
              </a:spcBef>
              <a:buNone/>
            </a:pPr>
            <a:r>
              <a:rPr lang="hu-HU" dirty="0" smtClean="0"/>
              <a:t>megvásárlásával is ki kell</a:t>
            </a:r>
          </a:p>
          <a:p>
            <a:pPr marL="0" indent="0">
              <a:spcBef>
                <a:spcPts val="0"/>
              </a:spcBef>
              <a:buNone/>
            </a:pPr>
            <a:r>
              <a:rPr lang="hu-HU" dirty="0" smtClean="0"/>
              <a:t>elégíteni.</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3146" y="3140968"/>
            <a:ext cx="4632176" cy="3474132"/>
          </a:xfrm>
          <a:prstGeom prst="rect">
            <a:avLst/>
          </a:prstGeom>
        </p:spPr>
      </p:pic>
    </p:spTree>
    <p:extLst>
      <p:ext uri="{BB962C8B-B14F-4D97-AF65-F5344CB8AC3E}">
        <p14:creationId xmlns:p14="http://schemas.microsoft.com/office/powerpoint/2010/main" val="9897196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 kereslet</a:t>
            </a:r>
          </a:p>
        </p:txBody>
      </p:sp>
      <p:sp>
        <p:nvSpPr>
          <p:cNvPr id="3" name="Tartalom helye 2"/>
          <p:cNvSpPr>
            <a:spLocks noGrp="1"/>
          </p:cNvSpPr>
          <p:nvPr>
            <p:ph sz="quarter" idx="1"/>
          </p:nvPr>
        </p:nvSpPr>
        <p:spPr>
          <a:xfrm>
            <a:off x="251520" y="1412776"/>
            <a:ext cx="8712968" cy="4713387"/>
          </a:xfrm>
        </p:spPr>
        <p:txBody>
          <a:bodyPr>
            <a:normAutofit/>
          </a:bodyPr>
          <a:lstStyle/>
          <a:p>
            <a:pPr marL="0" indent="0">
              <a:spcBef>
                <a:spcPts val="0"/>
              </a:spcBef>
              <a:buNone/>
            </a:pPr>
            <a:r>
              <a:rPr lang="hu-HU" sz="2800" dirty="0" smtClean="0"/>
              <a:t>A férfibántalmazók büntetlenül tevékenykedhetnek, mert tudják, hogy a jogrendszer nem fog a prostituált nők pártjára állni.</a:t>
            </a:r>
            <a:endParaRPr lang="hu-HU" sz="28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420888"/>
            <a:ext cx="5404958" cy="3600400"/>
          </a:xfrm>
          <a:prstGeom prst="rect">
            <a:avLst/>
          </a:prstGeom>
        </p:spPr>
      </p:pic>
    </p:spTree>
    <p:extLst>
      <p:ext uri="{BB962C8B-B14F-4D97-AF65-F5344CB8AC3E}">
        <p14:creationId xmlns:p14="http://schemas.microsoft.com/office/powerpoint/2010/main" val="39859401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 kereslet</a:t>
            </a:r>
          </a:p>
        </p:txBody>
      </p:sp>
      <p:sp>
        <p:nvSpPr>
          <p:cNvPr id="3" name="Tartalom helye 2"/>
          <p:cNvSpPr>
            <a:spLocks noGrp="1"/>
          </p:cNvSpPr>
          <p:nvPr>
            <p:ph sz="quarter" idx="1"/>
          </p:nvPr>
        </p:nvSpPr>
        <p:spPr>
          <a:xfrm>
            <a:off x="251520" y="1556792"/>
            <a:ext cx="8640960" cy="4569371"/>
          </a:xfrm>
        </p:spPr>
        <p:txBody>
          <a:bodyPr/>
          <a:lstStyle/>
          <a:p>
            <a:pPr marL="0" indent="0">
              <a:spcBef>
                <a:spcPts val="0"/>
              </a:spcBef>
              <a:buNone/>
            </a:pPr>
            <a:r>
              <a:rPr lang="hu-HU" sz="2800" dirty="0" smtClean="0"/>
              <a:t>Mindegy, hogy a kliens alázatos, hízelgő, vagy bántalmazó, bánásmódja a prostituálttal szemben </a:t>
            </a:r>
            <a:r>
              <a:rPr lang="hu-HU" sz="2800" b="1" dirty="0" smtClean="0"/>
              <a:t>minden esetben a nő személyének és emberi mivoltának tagadását fejezi ki</a:t>
            </a:r>
            <a:r>
              <a:rPr lang="hu-HU" sz="2800" dirty="0" smtClean="0"/>
              <a:t>!</a:t>
            </a:r>
          </a:p>
          <a:p>
            <a:pPr marL="0" indent="0">
              <a:spcBef>
                <a:spcPts val="0"/>
              </a:spcBef>
              <a:buNone/>
            </a:pPr>
            <a:r>
              <a:rPr lang="hu-HU" sz="2800" dirty="0" smtClean="0"/>
              <a:t>Ez a tagadás egy mélységesen nőgyűlölő nőképen nyugszik.</a:t>
            </a:r>
          </a:p>
          <a:p>
            <a:pPr marL="0" indent="0">
              <a:spcBef>
                <a:spcPts val="0"/>
              </a:spcBef>
              <a:buNone/>
            </a:pPr>
            <a:endParaRPr lang="hu-HU" sz="2800" dirty="0" smtClean="0"/>
          </a:p>
          <a:p>
            <a:pPr marL="0" indent="0">
              <a:spcBef>
                <a:spcPts val="0"/>
              </a:spcBef>
              <a:buNone/>
            </a:pPr>
            <a:r>
              <a:rPr lang="hu-HU" sz="2800" dirty="0" smtClean="0"/>
              <a:t>A kliens a szexuális élvezetért fizet. A tranzakció lényege, hogy a folyamat során a nő személyisége eltűnjön, és puszta tárggyá váljon.</a:t>
            </a:r>
          </a:p>
          <a:p>
            <a:pPr marL="0" indent="0">
              <a:buNone/>
            </a:pPr>
            <a:endParaRPr lang="hu-HU" dirty="0"/>
          </a:p>
        </p:txBody>
      </p:sp>
    </p:spTree>
    <p:extLst>
      <p:ext uri="{BB962C8B-B14F-4D97-AF65-F5344CB8AC3E}">
        <p14:creationId xmlns:p14="http://schemas.microsoft.com/office/powerpoint/2010/main" val="22611318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8"/>
            <a:ext cx="8640960" cy="5865515"/>
          </a:xfrm>
        </p:spPr>
        <p:txBody>
          <a:bodyPr>
            <a:normAutofit/>
          </a:bodyPr>
          <a:lstStyle/>
          <a:p>
            <a:pPr marL="0" indent="0">
              <a:spcBef>
                <a:spcPts val="0"/>
              </a:spcBef>
              <a:buNone/>
            </a:pPr>
            <a:r>
              <a:rPr lang="hu-HU" sz="3200" dirty="0" smtClean="0"/>
              <a:t>A prostituált személy teste a kliens számára nem lehet az öröm forrása, mert a prostitúciós adásvételnek a természete, és a pénz jelenléte kizárja az örömszerzést, amire egyébként a kliens is vágyna.</a:t>
            </a:r>
          </a:p>
          <a:p>
            <a:pPr marL="0" indent="0">
              <a:spcBef>
                <a:spcPts val="0"/>
              </a:spcBef>
              <a:buNone/>
            </a:pPr>
            <a:endParaRPr lang="hu-HU" sz="3200" dirty="0" smtClean="0"/>
          </a:p>
          <a:p>
            <a:pPr marL="0" indent="0">
              <a:spcBef>
                <a:spcPts val="0"/>
              </a:spcBef>
              <a:buNone/>
            </a:pPr>
            <a:r>
              <a:rPr lang="hu-HU" sz="3200" dirty="0" smtClean="0"/>
              <a:t>Így azonban a kliensek is zavaros és nyomasztó valóságba kerülnek, amire ha rádöbbennek, ez az erőszak előidézője is lehet!</a:t>
            </a:r>
          </a:p>
          <a:p>
            <a:pPr marL="0" indent="0">
              <a:spcBef>
                <a:spcPts val="0"/>
              </a:spcBef>
              <a:buNone/>
            </a:pPr>
            <a:endParaRPr lang="hu-HU" sz="3200" dirty="0"/>
          </a:p>
        </p:txBody>
      </p:sp>
    </p:spTree>
    <p:extLst>
      <p:ext uri="{BB962C8B-B14F-4D97-AF65-F5344CB8AC3E}">
        <p14:creationId xmlns:p14="http://schemas.microsoft.com/office/powerpoint/2010/main" val="22295448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b="1" dirty="0" smtClean="0"/>
              <a:t>Mit jelent a kliens számára a pénz?</a:t>
            </a:r>
            <a:endParaRPr lang="hu-HU" sz="3600" b="1" dirty="0"/>
          </a:p>
        </p:txBody>
      </p:sp>
      <p:sp>
        <p:nvSpPr>
          <p:cNvPr id="3" name="Tartalom helye 2"/>
          <p:cNvSpPr>
            <a:spLocks noGrp="1"/>
          </p:cNvSpPr>
          <p:nvPr>
            <p:ph sz="quarter" idx="1"/>
          </p:nvPr>
        </p:nvSpPr>
        <p:spPr>
          <a:xfrm>
            <a:off x="251520" y="1556792"/>
            <a:ext cx="8568952" cy="4569371"/>
          </a:xfrm>
        </p:spPr>
        <p:txBody>
          <a:bodyPr/>
          <a:lstStyle/>
          <a:p>
            <a:pPr marL="0" indent="0">
              <a:spcBef>
                <a:spcPts val="0"/>
              </a:spcBef>
              <a:buNone/>
            </a:pPr>
            <a:r>
              <a:rPr lang="hu-HU" sz="2800" dirty="0" smtClean="0"/>
              <a:t>A fizetés az a művelet, amellyel megvásárolható egy tárgy. Ahhoz, hogy a kliens megvásárolhassa a prostituáltat,</a:t>
            </a:r>
          </a:p>
          <a:p>
            <a:pPr marL="0" indent="0">
              <a:spcBef>
                <a:spcPts val="0"/>
              </a:spcBef>
              <a:buNone/>
            </a:pPr>
            <a:r>
              <a:rPr lang="hu-HU" sz="2800" dirty="0" smtClean="0"/>
              <a:t>úgy kell rá</a:t>
            </a:r>
          </a:p>
          <a:p>
            <a:pPr marL="0" indent="0">
              <a:spcBef>
                <a:spcPts val="0"/>
              </a:spcBef>
              <a:buNone/>
            </a:pPr>
            <a:r>
              <a:rPr lang="hu-HU" sz="2800" dirty="0" smtClean="0"/>
              <a:t>tekintenie,</a:t>
            </a:r>
          </a:p>
          <a:p>
            <a:pPr marL="0" indent="0">
              <a:spcBef>
                <a:spcPts val="0"/>
              </a:spcBef>
              <a:buNone/>
            </a:pPr>
            <a:r>
              <a:rPr lang="hu-HU" sz="2800" dirty="0" smtClean="0"/>
              <a:t>mint egy</a:t>
            </a:r>
          </a:p>
          <a:p>
            <a:pPr marL="0" indent="0">
              <a:spcBef>
                <a:spcPts val="0"/>
              </a:spcBef>
              <a:buNone/>
            </a:pPr>
            <a:r>
              <a:rPr lang="hu-HU" sz="2800" dirty="0" smtClean="0"/>
              <a:t>tárgyra.</a:t>
            </a:r>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492896"/>
            <a:ext cx="5390279" cy="4037506"/>
          </a:xfrm>
          <a:prstGeom prst="rect">
            <a:avLst/>
          </a:prstGeom>
        </p:spPr>
      </p:pic>
    </p:spTree>
    <p:extLst>
      <p:ext uri="{BB962C8B-B14F-4D97-AF65-F5344CB8AC3E}">
        <p14:creationId xmlns:p14="http://schemas.microsoft.com/office/powerpoint/2010/main" val="26188391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8"/>
            <a:ext cx="8892480" cy="6192540"/>
          </a:xfrm>
        </p:spPr>
        <p:txBody>
          <a:bodyPr>
            <a:normAutofit/>
          </a:bodyPr>
          <a:lstStyle/>
          <a:p>
            <a:pPr marL="0" indent="0">
              <a:spcBef>
                <a:spcPts val="0"/>
              </a:spcBef>
              <a:buNone/>
            </a:pPr>
            <a:r>
              <a:rPr lang="hu-HU" sz="2800" dirty="0" smtClean="0"/>
              <a:t>A fizetés a kliens számára</a:t>
            </a:r>
          </a:p>
          <a:p>
            <a:pPr marL="0" indent="0">
              <a:spcBef>
                <a:spcPts val="0"/>
              </a:spcBef>
              <a:buNone/>
            </a:pPr>
            <a:r>
              <a:rPr lang="hu-HU" sz="2800" dirty="0" smtClean="0"/>
              <a:t>azt jelenti, hogy ezzel</a:t>
            </a:r>
          </a:p>
          <a:p>
            <a:pPr marL="0" indent="0">
              <a:spcBef>
                <a:spcPts val="0"/>
              </a:spcBef>
              <a:buNone/>
            </a:pPr>
            <a:r>
              <a:rPr lang="hu-HU" sz="2800" dirty="0" smtClean="0"/>
              <a:t>megszabadul minden</a:t>
            </a:r>
          </a:p>
          <a:p>
            <a:pPr marL="0" indent="0">
              <a:spcBef>
                <a:spcPts val="0"/>
              </a:spcBef>
              <a:buNone/>
            </a:pPr>
            <a:r>
              <a:rPr lang="hu-HU" sz="2800" dirty="0" smtClean="0"/>
              <a:t>morális és emberi</a:t>
            </a:r>
          </a:p>
          <a:p>
            <a:pPr marL="0" indent="0">
              <a:spcBef>
                <a:spcPts val="0"/>
              </a:spcBef>
              <a:buNone/>
            </a:pPr>
            <a:r>
              <a:rPr lang="hu-HU" sz="2800" dirty="0" smtClean="0"/>
              <a:t>felelősségtől.</a:t>
            </a:r>
          </a:p>
          <a:p>
            <a:pPr marL="0" indent="0">
              <a:spcBef>
                <a:spcPts val="0"/>
              </a:spcBef>
              <a:buNone/>
            </a:pPr>
            <a:endParaRPr lang="hu-HU" sz="2800" dirty="0"/>
          </a:p>
          <a:p>
            <a:pPr marL="0" indent="0">
              <a:spcBef>
                <a:spcPts val="0"/>
              </a:spcBef>
              <a:buNone/>
            </a:pPr>
            <a:r>
              <a:rPr lang="hu-HU" sz="2800" dirty="0" smtClean="0"/>
              <a:t>Vámot fizet</a:t>
            </a:r>
          </a:p>
          <a:p>
            <a:pPr marL="0" indent="0">
              <a:spcBef>
                <a:spcPts val="0"/>
              </a:spcBef>
              <a:buNone/>
            </a:pPr>
            <a:r>
              <a:rPr lang="hu-HU" sz="2800" dirty="0" smtClean="0"/>
              <a:t>a kötöttségektől való</a:t>
            </a:r>
          </a:p>
          <a:p>
            <a:pPr marL="0" indent="0">
              <a:spcBef>
                <a:spcPts val="0"/>
              </a:spcBef>
              <a:buNone/>
            </a:pPr>
            <a:r>
              <a:rPr lang="hu-HU" sz="2800" dirty="0" smtClean="0"/>
              <a:t>megszabadulásért.</a:t>
            </a:r>
          </a:p>
          <a:p>
            <a:pPr marL="0" indent="0">
              <a:spcBef>
                <a:spcPts val="0"/>
              </a:spcBef>
              <a:buNone/>
            </a:pPr>
            <a:r>
              <a:rPr lang="hu-HU" sz="2800" dirty="0" smtClean="0"/>
              <a:t>A fizetéssel elhárítja az</a:t>
            </a:r>
          </a:p>
          <a:p>
            <a:pPr marL="0" indent="0">
              <a:spcBef>
                <a:spcPts val="0"/>
              </a:spcBef>
              <a:buNone/>
            </a:pPr>
            <a:r>
              <a:rPr lang="hu-HU" sz="2800" dirty="0" smtClean="0"/>
              <a:t>emberi kapcsolatot és a két</a:t>
            </a:r>
          </a:p>
          <a:p>
            <a:pPr marL="0" indent="0">
              <a:spcBef>
                <a:spcPts val="0"/>
              </a:spcBef>
              <a:buNone/>
            </a:pPr>
            <a:r>
              <a:rPr lang="hu-HU" sz="2800" dirty="0" smtClean="0"/>
              <a:t>személy közötti találkozást</a:t>
            </a:r>
          </a:p>
          <a:p>
            <a:pPr marL="0" indent="0">
              <a:spcBef>
                <a:spcPts val="0"/>
              </a:spcBef>
              <a:buNone/>
            </a:pPr>
            <a:r>
              <a:rPr lang="hu-HU" sz="2800" dirty="0" smtClean="0"/>
              <a:t>azzal, hogy a prostituáltat</a:t>
            </a:r>
          </a:p>
          <a:p>
            <a:pPr marL="0" indent="0">
              <a:spcBef>
                <a:spcPts val="0"/>
              </a:spcBef>
              <a:buNone/>
            </a:pPr>
            <a:r>
              <a:rPr lang="hu-HU" sz="2800" dirty="0" smtClean="0"/>
              <a:t>nem tekinti személynek.</a:t>
            </a:r>
            <a:endParaRPr lang="hu-HU" sz="2800" dirty="0"/>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21720" t="17576" r="22291" b="21212"/>
          <a:stretch/>
        </p:blipFill>
        <p:spPr>
          <a:xfrm>
            <a:off x="5076056" y="404664"/>
            <a:ext cx="3633195" cy="5616624"/>
          </a:xfrm>
          <a:prstGeom prst="rect">
            <a:avLst/>
          </a:prstGeom>
        </p:spPr>
      </p:pic>
    </p:spTree>
    <p:extLst>
      <p:ext uri="{BB962C8B-B14F-4D97-AF65-F5344CB8AC3E}">
        <p14:creationId xmlns:p14="http://schemas.microsoft.com/office/powerpoint/2010/main" val="38043578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850106"/>
          </a:xfrm>
        </p:spPr>
        <p:txBody>
          <a:bodyPr>
            <a:normAutofit/>
          </a:bodyPr>
          <a:lstStyle/>
          <a:p>
            <a:r>
              <a:rPr lang="hu-HU" sz="4000" b="1" dirty="0" smtClean="0"/>
              <a:t>A találkozás illúziója</a:t>
            </a:r>
            <a:endParaRPr lang="hu-HU" sz="4000" b="1" dirty="0"/>
          </a:p>
        </p:txBody>
      </p:sp>
      <p:sp>
        <p:nvSpPr>
          <p:cNvPr id="3" name="Tartalom helye 2"/>
          <p:cNvSpPr>
            <a:spLocks noGrp="1"/>
          </p:cNvSpPr>
          <p:nvPr>
            <p:ph sz="quarter" idx="1"/>
          </p:nvPr>
        </p:nvSpPr>
        <p:spPr>
          <a:xfrm>
            <a:off x="251520" y="1484784"/>
            <a:ext cx="8748972" cy="4896544"/>
          </a:xfrm>
        </p:spPr>
        <p:txBody>
          <a:bodyPr>
            <a:normAutofit/>
          </a:bodyPr>
          <a:lstStyle/>
          <a:p>
            <a:pPr marL="0" indent="0">
              <a:lnSpc>
                <a:spcPct val="110000"/>
              </a:lnSpc>
              <a:spcBef>
                <a:spcPts val="0"/>
              </a:spcBef>
              <a:buNone/>
            </a:pPr>
            <a:r>
              <a:rPr lang="hu-HU" sz="2800" dirty="0" smtClean="0"/>
              <a:t>A prostitúció világa az illúzió, a látszat!</a:t>
            </a:r>
          </a:p>
          <a:p>
            <a:pPr marL="0" indent="0">
              <a:lnSpc>
                <a:spcPct val="110000"/>
              </a:lnSpc>
              <a:spcBef>
                <a:spcPts val="0"/>
              </a:spcBef>
              <a:buNone/>
            </a:pPr>
            <a:r>
              <a:rPr lang="hu-HU" sz="2800" dirty="0" smtClean="0"/>
              <a:t>A látszatról elhitetni, hogy valóság: ez a feladata a prostituáltnak.</a:t>
            </a:r>
          </a:p>
          <a:p>
            <a:pPr marL="0" indent="0">
              <a:lnSpc>
                <a:spcPct val="110000"/>
              </a:lnSpc>
              <a:spcBef>
                <a:spcPts val="0"/>
              </a:spcBef>
              <a:buNone/>
            </a:pPr>
            <a:r>
              <a:rPr lang="hu-HU" sz="2800" dirty="0" smtClean="0"/>
              <a:t>A prostitúciós</a:t>
            </a:r>
          </a:p>
          <a:p>
            <a:pPr marL="0" indent="0">
              <a:lnSpc>
                <a:spcPct val="110000"/>
              </a:lnSpc>
              <a:spcBef>
                <a:spcPts val="0"/>
              </a:spcBef>
              <a:buNone/>
            </a:pPr>
            <a:r>
              <a:rPr lang="hu-HU" sz="2800" dirty="0" smtClean="0"/>
              <a:t>kapcsolat az</a:t>
            </a:r>
          </a:p>
          <a:p>
            <a:pPr marL="0" indent="0">
              <a:lnSpc>
                <a:spcPct val="110000"/>
              </a:lnSpc>
              <a:spcBef>
                <a:spcPts val="0"/>
              </a:spcBef>
              <a:buNone/>
            </a:pPr>
            <a:r>
              <a:rPr lang="hu-HU" sz="2800" dirty="0" smtClean="0"/>
              <a:t>álcázott viszony</a:t>
            </a:r>
          </a:p>
          <a:p>
            <a:pPr marL="0" indent="0">
              <a:lnSpc>
                <a:spcPct val="110000"/>
              </a:lnSpc>
              <a:spcBef>
                <a:spcPts val="0"/>
              </a:spcBef>
              <a:buNone/>
            </a:pPr>
            <a:r>
              <a:rPr lang="hu-HU" sz="2800" dirty="0" smtClean="0"/>
              <a:t>típusa:</a:t>
            </a:r>
          </a:p>
          <a:p>
            <a:pPr marL="0" indent="0">
              <a:lnSpc>
                <a:spcPct val="110000"/>
              </a:lnSpc>
              <a:spcBef>
                <a:spcPts val="0"/>
              </a:spcBef>
              <a:buNone/>
            </a:pPr>
            <a:r>
              <a:rPr lang="hu-HU" sz="2800" dirty="0" smtClean="0"/>
              <a:t>két magányos</a:t>
            </a:r>
          </a:p>
          <a:p>
            <a:pPr marL="0" indent="0">
              <a:lnSpc>
                <a:spcPct val="110000"/>
              </a:lnSpc>
              <a:spcBef>
                <a:spcPts val="0"/>
              </a:spcBef>
              <a:buNone/>
            </a:pPr>
            <a:r>
              <a:rPr lang="hu-HU" sz="2800" dirty="0"/>
              <a:t>s</a:t>
            </a:r>
            <a:r>
              <a:rPr lang="hu-HU" sz="2800" dirty="0" smtClean="0"/>
              <a:t>zemély</a:t>
            </a:r>
          </a:p>
          <a:p>
            <a:pPr marL="0" indent="0">
              <a:lnSpc>
                <a:spcPct val="110000"/>
              </a:lnSpc>
              <a:spcBef>
                <a:spcPts val="0"/>
              </a:spcBef>
              <a:buNone/>
            </a:pPr>
            <a:r>
              <a:rPr lang="hu-HU" sz="2800" dirty="0" smtClean="0"/>
              <a:t>„</a:t>
            </a:r>
            <a:r>
              <a:rPr lang="hu-HU" sz="2800" dirty="0" err="1" smtClean="0"/>
              <a:t>nem-talákozása</a:t>
            </a:r>
            <a:r>
              <a:rPr lang="hu-HU" sz="2800" dirty="0" smtClean="0"/>
              <a:t>”.</a:t>
            </a:r>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413" y="2852936"/>
            <a:ext cx="5508612" cy="3672408"/>
          </a:xfrm>
          <a:prstGeom prst="rect">
            <a:avLst/>
          </a:prstGeom>
        </p:spPr>
      </p:pic>
    </p:spTree>
    <p:extLst>
      <p:ext uri="{BB962C8B-B14F-4D97-AF65-F5344CB8AC3E}">
        <p14:creationId xmlns:p14="http://schemas.microsoft.com/office/powerpoint/2010/main" val="14719626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Autofit/>
          </a:bodyPr>
          <a:lstStyle/>
          <a:p>
            <a:r>
              <a:rPr lang="hu-HU" sz="3200" b="1" dirty="0" smtClean="0"/>
              <a:t>A globális </a:t>
            </a:r>
            <a:r>
              <a:rPr lang="hu-HU" sz="3200" b="1" dirty="0" err="1" smtClean="0"/>
              <a:t>szexipar</a:t>
            </a:r>
            <a:r>
              <a:rPr lang="hu-HU" sz="3200" b="1" dirty="0" smtClean="0"/>
              <a:t> egy nagyszabású profittermelő vállalkozás</a:t>
            </a:r>
            <a:endParaRPr lang="hu-HU" sz="3200" b="1" dirty="0"/>
          </a:p>
        </p:txBody>
      </p:sp>
      <p:sp>
        <p:nvSpPr>
          <p:cNvPr id="3" name="Tartalom helye 2"/>
          <p:cNvSpPr>
            <a:spLocks noGrp="1"/>
          </p:cNvSpPr>
          <p:nvPr>
            <p:ph sz="quarter" idx="1"/>
          </p:nvPr>
        </p:nvSpPr>
        <p:spPr>
          <a:xfrm>
            <a:off x="251520" y="1484784"/>
            <a:ext cx="8640960" cy="4968552"/>
          </a:xfrm>
        </p:spPr>
        <p:txBody>
          <a:bodyPr>
            <a:normAutofit/>
          </a:bodyPr>
          <a:lstStyle/>
          <a:p>
            <a:pPr marL="0" indent="0">
              <a:spcBef>
                <a:spcPts val="0"/>
              </a:spcBef>
              <a:buNone/>
            </a:pPr>
            <a:r>
              <a:rPr lang="hu-HU" sz="2800" dirty="0" smtClean="0"/>
              <a:t>Becslések szerint az illegális </a:t>
            </a:r>
            <a:r>
              <a:rPr lang="hu-HU" sz="2800" dirty="0" err="1" smtClean="0"/>
              <a:t>szexipar</a:t>
            </a:r>
            <a:r>
              <a:rPr lang="hu-HU" sz="2800" dirty="0" smtClean="0"/>
              <a:t> évente 5-7 milliárd amerikai dollárt termel. Többet, mint amennyit a világon évente a </a:t>
            </a:r>
            <a:r>
              <a:rPr lang="hu-HU" sz="2800" dirty="0"/>
              <a:t>hadiiparra </a:t>
            </a:r>
            <a:r>
              <a:rPr lang="hu-HU" sz="2800" dirty="0" smtClean="0"/>
              <a:t>költenek!</a:t>
            </a:r>
          </a:p>
          <a:p>
            <a:pPr marL="0" indent="0">
              <a:spcBef>
                <a:spcPts val="0"/>
              </a:spcBef>
              <a:buNone/>
            </a:pPr>
            <a:r>
              <a:rPr lang="hu-HU" sz="2800" dirty="0" smtClean="0"/>
              <a:t>Az </a:t>
            </a:r>
            <a:r>
              <a:rPr lang="hu-HU" sz="2800" dirty="0"/>
              <a:t>Egyesült Nemzetek </a:t>
            </a:r>
            <a:r>
              <a:rPr lang="hu-HU" sz="2800" dirty="0" smtClean="0"/>
              <a:t>becslései </a:t>
            </a:r>
            <a:r>
              <a:rPr lang="hu-HU" sz="2800" dirty="0"/>
              <a:t>szerint </a:t>
            </a:r>
            <a:r>
              <a:rPr lang="hu-HU" sz="2800" dirty="0" smtClean="0"/>
              <a:t>körülbelül négymillió személy, elsősorban lány és nő válik az emberkereskedelem áldozatává évente.</a:t>
            </a:r>
          </a:p>
          <a:p>
            <a:pPr marL="0" indent="0">
              <a:spcBef>
                <a:spcPts val="0"/>
              </a:spcBef>
              <a:buNone/>
            </a:pPr>
            <a:endParaRPr lang="hu-HU" sz="2800" dirty="0" smtClean="0"/>
          </a:p>
          <a:p>
            <a:pPr marL="0" indent="0">
              <a:spcBef>
                <a:spcPts val="0"/>
              </a:spcBef>
              <a:buNone/>
            </a:pPr>
            <a:r>
              <a:rPr lang="hu-HU" sz="2800" dirty="0" smtClean="0"/>
              <a:t>Az európai internethasználók 2001-ben 252 millió fontot költöttek el, amely összeg 70%-a a pornó oldalak működtetőinek bevételeit gyarapította!</a:t>
            </a:r>
          </a:p>
          <a:p>
            <a:pPr marL="0" indent="0" algn="r">
              <a:spcBef>
                <a:spcPts val="0"/>
              </a:spcBef>
              <a:buNone/>
            </a:pPr>
            <a:r>
              <a:rPr lang="hu-HU" sz="2400" i="1" dirty="0" smtClean="0"/>
              <a:t>(Az Európai Parlament jelentése, 2003)</a:t>
            </a:r>
            <a:endParaRPr lang="hu-HU" sz="2400" i="1" dirty="0"/>
          </a:p>
        </p:txBody>
      </p:sp>
    </p:spTree>
    <p:extLst>
      <p:ext uri="{BB962C8B-B14F-4D97-AF65-F5344CB8AC3E}">
        <p14:creationId xmlns:p14="http://schemas.microsoft.com/office/powerpoint/2010/main" val="32725421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228600"/>
            <a:ext cx="8784976" cy="680120"/>
          </a:xfrm>
        </p:spPr>
        <p:txBody>
          <a:bodyPr>
            <a:normAutofit/>
          </a:bodyPr>
          <a:lstStyle/>
          <a:p>
            <a:r>
              <a:rPr lang="hu-HU" sz="3000" b="1" dirty="0" smtClean="0"/>
              <a:t>Mi rejlik a „</a:t>
            </a:r>
            <a:r>
              <a:rPr lang="hu-HU" sz="3000" b="1" dirty="0" err="1" smtClean="0"/>
              <a:t>szexmunka</a:t>
            </a:r>
            <a:r>
              <a:rPr lang="hu-HU" sz="3000" b="1" dirty="0" smtClean="0"/>
              <a:t>” fogalma mögött?</a:t>
            </a:r>
            <a:endParaRPr lang="hu-HU" sz="3000" b="1" dirty="0"/>
          </a:p>
        </p:txBody>
      </p:sp>
      <p:sp>
        <p:nvSpPr>
          <p:cNvPr id="3" name="Tartalom helye 2"/>
          <p:cNvSpPr>
            <a:spLocks noGrp="1"/>
          </p:cNvSpPr>
          <p:nvPr>
            <p:ph sz="quarter" idx="1"/>
          </p:nvPr>
        </p:nvSpPr>
        <p:spPr>
          <a:xfrm>
            <a:off x="251520" y="1600200"/>
            <a:ext cx="8640960" cy="4853136"/>
          </a:xfrm>
        </p:spPr>
        <p:txBody>
          <a:bodyPr>
            <a:normAutofit/>
          </a:bodyPr>
          <a:lstStyle/>
          <a:p>
            <a:pPr marL="0" indent="0">
              <a:spcBef>
                <a:spcPts val="0"/>
              </a:spcBef>
              <a:buNone/>
            </a:pPr>
            <a:r>
              <a:rPr lang="hu-HU" sz="2800" dirty="0" smtClean="0"/>
              <a:t>A prostitúció legalizálása mellett érvelők eltorzítják az emberi és a polgári jogok fogalmát. Prostitúcióhoz való „jogról” beszélnek, hogy lehessen munkavállalóként szervezkedni és szakszervezetbe tömörülni.</a:t>
            </a:r>
          </a:p>
          <a:p>
            <a:pPr marL="0" indent="0">
              <a:spcBef>
                <a:spcPts val="0"/>
              </a:spcBef>
              <a:buNone/>
            </a:pPr>
            <a:r>
              <a:rPr lang="hu-HU" sz="2800" dirty="0" smtClean="0"/>
              <a:t>Beszélnek az egészségügyi ellátásokhoz való jogról és a munkakörülmények ellenőrzésének jogáról.</a:t>
            </a:r>
          </a:p>
          <a:p>
            <a:pPr marL="0" indent="0">
              <a:spcBef>
                <a:spcPts val="0"/>
              </a:spcBef>
              <a:buNone/>
            </a:pPr>
            <a:endParaRPr lang="hu-HU" sz="2800" dirty="0" smtClean="0"/>
          </a:p>
          <a:p>
            <a:pPr marL="0" indent="0">
              <a:spcBef>
                <a:spcPts val="0"/>
              </a:spcBef>
              <a:buNone/>
            </a:pPr>
            <a:r>
              <a:rPr lang="hu-HU" sz="2800" dirty="0" smtClean="0"/>
              <a:t>A prostitúciót legális karriernek tekintik, és ugyanolyan szolgáltatásnak, mint például fodrásznak vagy mosógépszerelőnek lenni.</a:t>
            </a:r>
            <a:endParaRPr lang="hu-HU" sz="2800" dirty="0"/>
          </a:p>
        </p:txBody>
      </p:sp>
    </p:spTree>
    <p:extLst>
      <p:ext uri="{BB962C8B-B14F-4D97-AF65-F5344CB8AC3E}">
        <p14:creationId xmlns:p14="http://schemas.microsoft.com/office/powerpoint/2010/main" val="15449766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Mi rejlik a „</a:t>
            </a:r>
            <a:r>
              <a:rPr lang="hu-HU" b="1" dirty="0" err="1"/>
              <a:t>szexmunka</a:t>
            </a:r>
            <a:r>
              <a:rPr lang="hu-HU" b="1" dirty="0"/>
              <a:t>” fogalma mögött?</a:t>
            </a:r>
          </a:p>
        </p:txBody>
      </p:sp>
      <p:sp>
        <p:nvSpPr>
          <p:cNvPr id="3" name="Tartalom helye 2"/>
          <p:cNvSpPr>
            <a:spLocks noGrp="1"/>
          </p:cNvSpPr>
          <p:nvPr>
            <p:ph sz="quarter" idx="1"/>
          </p:nvPr>
        </p:nvSpPr>
        <p:spPr>
          <a:xfrm>
            <a:off x="251520" y="1556792"/>
            <a:ext cx="8640960" cy="4569371"/>
          </a:xfrm>
        </p:spPr>
        <p:txBody>
          <a:bodyPr/>
          <a:lstStyle/>
          <a:p>
            <a:pPr marL="0" indent="0">
              <a:spcBef>
                <a:spcPts val="0"/>
              </a:spcBef>
              <a:buNone/>
            </a:pPr>
            <a:r>
              <a:rPr lang="hu-HU" sz="2800" dirty="0" smtClean="0"/>
              <a:t>Mindezzel egyszerűen tagadják a nőket érő erőszakot létezését! DE! Senkinek sem lehet joga az erőszakhoz!</a:t>
            </a:r>
          </a:p>
          <a:p>
            <a:pPr marL="0" indent="0">
              <a:spcBef>
                <a:spcPts val="0"/>
              </a:spcBef>
              <a:buNone/>
            </a:pPr>
            <a:r>
              <a:rPr lang="hu-HU" sz="2800" dirty="0" smtClean="0"/>
              <a:t>Az embernek az</a:t>
            </a:r>
          </a:p>
          <a:p>
            <a:pPr marL="0" indent="0">
              <a:spcBef>
                <a:spcPts val="0"/>
              </a:spcBef>
              <a:buNone/>
            </a:pPr>
            <a:r>
              <a:rPr lang="hu-HU" sz="2800" dirty="0"/>
              <a:t>e</a:t>
            </a:r>
            <a:r>
              <a:rPr lang="hu-HU" sz="2800" dirty="0" smtClean="0"/>
              <a:t>rőszakmentes</a:t>
            </a:r>
          </a:p>
          <a:p>
            <a:pPr marL="0" indent="0">
              <a:spcBef>
                <a:spcPts val="0"/>
              </a:spcBef>
              <a:buNone/>
            </a:pPr>
            <a:r>
              <a:rPr lang="hu-HU" sz="2800" dirty="0" smtClean="0"/>
              <a:t>élethez viszont</a:t>
            </a:r>
          </a:p>
          <a:p>
            <a:pPr marL="0" indent="0">
              <a:spcBef>
                <a:spcPts val="0"/>
              </a:spcBef>
              <a:buNone/>
            </a:pPr>
            <a:r>
              <a:rPr lang="hu-HU" sz="2800" dirty="0" smtClean="0"/>
              <a:t>joga van!</a:t>
            </a:r>
          </a:p>
          <a:p>
            <a:pPr marL="0" indent="0">
              <a:buNone/>
            </a:pPr>
            <a:endParaRPr lang="hu-HU" dirty="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2564904"/>
            <a:ext cx="4458072" cy="3583176"/>
          </a:xfrm>
          <a:prstGeom prst="rect">
            <a:avLst/>
          </a:prstGeom>
        </p:spPr>
      </p:pic>
    </p:spTree>
    <p:extLst>
      <p:ext uri="{BB962C8B-B14F-4D97-AF65-F5344CB8AC3E}">
        <p14:creationId xmlns:p14="http://schemas.microsoft.com/office/powerpoint/2010/main" val="85256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349414" y="260648"/>
            <a:ext cx="8229600" cy="5256584"/>
          </a:xfrm>
        </p:spPr>
        <p:txBody>
          <a:bodyPr/>
          <a:lstStyle/>
          <a:p>
            <a:pPr marL="0" indent="0" algn="ctr">
              <a:spcBef>
                <a:spcPts val="0"/>
              </a:spcBef>
              <a:buNone/>
            </a:pPr>
            <a:r>
              <a:rPr lang="hu-HU" sz="3200" dirty="0"/>
              <a:t>T</a:t>
            </a:r>
            <a:r>
              <a:rPr lang="hu-HU" sz="3200" dirty="0" smtClean="0"/>
              <a:t>éves az a vélekedés</a:t>
            </a:r>
            <a:r>
              <a:rPr lang="hu-HU" sz="3200" dirty="0"/>
              <a:t>, </a:t>
            </a:r>
            <a:r>
              <a:rPr lang="hu-HU" sz="3200" dirty="0" smtClean="0"/>
              <a:t>miszerint a </a:t>
            </a:r>
            <a:r>
              <a:rPr lang="hu-HU" sz="3200" dirty="0"/>
              <a:t>prostitúció elsősorban </a:t>
            </a:r>
            <a:r>
              <a:rPr lang="hu-HU" sz="3200" dirty="0" smtClean="0"/>
              <a:t>az aberrált</a:t>
            </a:r>
            <a:r>
              <a:rPr lang="hu-HU" sz="3200" dirty="0"/>
              <a:t>, magányos férfiak igényére </a:t>
            </a:r>
            <a:r>
              <a:rPr lang="hu-HU" sz="3200" dirty="0" smtClean="0"/>
              <a:t>épülne.</a:t>
            </a:r>
          </a:p>
          <a:p>
            <a:pPr marL="0" indent="0">
              <a:spcBef>
                <a:spcPts val="0"/>
              </a:spcBef>
              <a:buNone/>
            </a:pPr>
            <a:endParaRPr lang="hu-HU" sz="2800" dirty="0" smtClean="0"/>
          </a:p>
          <a:p>
            <a:pPr marL="0" indent="0">
              <a:buNone/>
            </a:pP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1844824"/>
            <a:ext cx="5879222" cy="4410590"/>
          </a:xfrm>
          <a:prstGeom prst="rect">
            <a:avLst/>
          </a:prstGeom>
        </p:spPr>
      </p:pic>
    </p:spTree>
    <p:extLst>
      <p:ext uri="{BB962C8B-B14F-4D97-AF65-F5344CB8AC3E}">
        <p14:creationId xmlns:p14="http://schemas.microsoft.com/office/powerpoint/2010/main" val="6246182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323528" y="260648"/>
            <a:ext cx="8640960" cy="5865515"/>
          </a:xfrm>
        </p:spPr>
        <p:txBody>
          <a:bodyPr>
            <a:normAutofit lnSpcReduction="10000"/>
          </a:bodyPr>
          <a:lstStyle/>
          <a:p>
            <a:pPr marL="0" indent="0">
              <a:spcBef>
                <a:spcPts val="0"/>
              </a:spcBef>
              <a:buNone/>
            </a:pPr>
            <a:r>
              <a:rPr lang="hu-HU" sz="3200" dirty="0" smtClean="0"/>
              <a:t>A munka mítosza, ami lerejti a prostitúció erőszakos természetét, a szexuális liberalizmus ideológiája.</a:t>
            </a:r>
          </a:p>
          <a:p>
            <a:pPr marL="0" indent="0">
              <a:spcBef>
                <a:spcPts val="0"/>
              </a:spcBef>
              <a:buNone/>
            </a:pPr>
            <a:endParaRPr lang="hu-HU" sz="3200" dirty="0" smtClean="0"/>
          </a:p>
          <a:p>
            <a:pPr marL="0" indent="0">
              <a:spcBef>
                <a:spcPts val="0"/>
              </a:spcBef>
              <a:buNone/>
            </a:pPr>
            <a:r>
              <a:rPr lang="hu-HU" sz="3200" dirty="0" smtClean="0"/>
              <a:t>Az elmélet tévesen állítja, hogy a prostitúció a nők számára karrierlehetőség és a szexuális felszabadulásuk kifejeződése.</a:t>
            </a:r>
          </a:p>
          <a:p>
            <a:pPr marL="0" indent="0">
              <a:spcBef>
                <a:spcPts val="0"/>
              </a:spcBef>
              <a:buNone/>
            </a:pPr>
            <a:r>
              <a:rPr lang="hu-HU" sz="3200" dirty="0" smtClean="0"/>
              <a:t>Ez annak a következménye, hogy az férfierőszak tagadásával egy időben azt a látszatot igyekszenek kelteni, hogy a nők beleegyeznek a prostitúcióba, sőt választják azt.</a:t>
            </a:r>
            <a:endParaRPr lang="hu-HU" sz="3200" dirty="0"/>
          </a:p>
        </p:txBody>
      </p:sp>
    </p:spTree>
    <p:extLst>
      <p:ext uri="{BB962C8B-B14F-4D97-AF65-F5344CB8AC3E}">
        <p14:creationId xmlns:p14="http://schemas.microsoft.com/office/powerpoint/2010/main" val="35289856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err="1" smtClean="0"/>
              <a:t>Legalizáció</a:t>
            </a:r>
            <a:endParaRPr lang="hu-HU" sz="4000" b="1" dirty="0"/>
          </a:p>
        </p:txBody>
      </p:sp>
      <p:sp>
        <p:nvSpPr>
          <p:cNvPr id="3" name="Tartalom helye 2"/>
          <p:cNvSpPr>
            <a:spLocks noGrp="1"/>
          </p:cNvSpPr>
          <p:nvPr>
            <p:ph sz="quarter" idx="1"/>
          </p:nvPr>
        </p:nvSpPr>
        <p:spPr>
          <a:xfrm>
            <a:off x="301752" y="1527048"/>
            <a:ext cx="8590728" cy="4572000"/>
          </a:xfrm>
        </p:spPr>
        <p:txBody>
          <a:bodyPr/>
          <a:lstStyle/>
          <a:p>
            <a:pPr marL="0" indent="0">
              <a:spcBef>
                <a:spcPts val="0"/>
              </a:spcBef>
              <a:buNone/>
            </a:pPr>
            <a:r>
              <a:rPr lang="hu-HU" sz="3200" b="1" dirty="0" smtClean="0"/>
              <a:t>A </a:t>
            </a:r>
            <a:r>
              <a:rPr lang="hu-HU" sz="3200" b="1" dirty="0" err="1" smtClean="0"/>
              <a:t>legalizáció</a:t>
            </a:r>
            <a:endParaRPr lang="hu-HU" sz="3200" b="1" dirty="0"/>
          </a:p>
          <a:p>
            <a:pPr>
              <a:spcBef>
                <a:spcPts val="0"/>
              </a:spcBef>
              <a:buFont typeface="Wingdings" pitchFamily="2" charset="2"/>
              <a:buChar char="§"/>
            </a:pPr>
            <a:r>
              <a:rPr lang="hu-HU" sz="3200" dirty="0" smtClean="0"/>
              <a:t>eltöröl minden jogi akadályt a strichelés, a kerítés és a bordélyok működése elől.</a:t>
            </a:r>
          </a:p>
          <a:p>
            <a:pPr>
              <a:spcBef>
                <a:spcPts val="0"/>
              </a:spcBef>
              <a:buFont typeface="Wingdings" pitchFamily="2" charset="2"/>
              <a:buChar char="§"/>
            </a:pPr>
            <a:r>
              <a:rPr lang="hu-HU" sz="3200" dirty="0" smtClean="0"/>
              <a:t>a nők és gyermekek szexuális kizsákmányolásának terjedését segíti elő!</a:t>
            </a:r>
          </a:p>
          <a:p>
            <a:pPr marL="0" indent="0">
              <a:spcBef>
                <a:spcPts val="0"/>
              </a:spcBef>
              <a:buNone/>
            </a:pPr>
            <a:r>
              <a:rPr lang="hu-HU" sz="3200" dirty="0" smtClean="0"/>
              <a:t>A prostitúció legalizálása azt üzeni a férfiaknak, hogy a nők szexuális árucikkek, a prostitúció pedig ártatlan szórakozás.</a:t>
            </a:r>
          </a:p>
          <a:p>
            <a:pPr marL="0" indent="0">
              <a:buNone/>
            </a:pPr>
            <a:endParaRPr lang="hu-HU" dirty="0"/>
          </a:p>
        </p:txBody>
      </p:sp>
    </p:spTree>
    <p:extLst>
      <p:ext uri="{BB962C8B-B14F-4D97-AF65-F5344CB8AC3E}">
        <p14:creationId xmlns:p14="http://schemas.microsoft.com/office/powerpoint/2010/main" val="32406964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err="1"/>
              <a:t>Legalizáció</a:t>
            </a:r>
            <a:endParaRPr lang="hu-HU" sz="4000" b="1" dirty="0"/>
          </a:p>
        </p:txBody>
      </p:sp>
      <p:sp>
        <p:nvSpPr>
          <p:cNvPr id="3" name="Tartalom helye 2"/>
          <p:cNvSpPr>
            <a:spLocks noGrp="1"/>
          </p:cNvSpPr>
          <p:nvPr>
            <p:ph sz="quarter" idx="1"/>
          </p:nvPr>
        </p:nvSpPr>
        <p:spPr>
          <a:xfrm>
            <a:off x="323528" y="1484784"/>
            <a:ext cx="8640960" cy="4968551"/>
          </a:xfrm>
        </p:spPr>
        <p:txBody>
          <a:bodyPr>
            <a:noAutofit/>
          </a:bodyPr>
          <a:lstStyle/>
          <a:p>
            <a:pPr marL="0" indent="0">
              <a:spcBef>
                <a:spcPts val="0"/>
              </a:spcBef>
              <a:buNone/>
            </a:pPr>
            <a:r>
              <a:rPr lang="hu-HU" sz="3200" dirty="0" smtClean="0"/>
              <a:t>Az állam által támogatott prostitúció az egyik legfőbb oka a szexuális célú emberkereskedelemnek.</a:t>
            </a:r>
          </a:p>
          <a:p>
            <a:pPr marL="0" indent="0">
              <a:spcBef>
                <a:spcPts val="0"/>
              </a:spcBef>
              <a:buNone/>
            </a:pPr>
            <a:r>
              <a:rPr lang="hu-HU" sz="3200" dirty="0" smtClean="0"/>
              <a:t>Állam által támogatott prostitúciónak nevezzük a legalizált prostitúciót. Ilyenkor a prostitúció rendszerét az állam elfogadja és törvényesíti. A </a:t>
            </a:r>
            <a:r>
              <a:rPr lang="hu-HU" sz="3200" dirty="0" err="1" smtClean="0"/>
              <a:t>szexipart</a:t>
            </a:r>
            <a:r>
              <a:rPr lang="hu-HU" sz="3200" dirty="0" smtClean="0"/>
              <a:t> törvényes vállalkozásnak ismeri el.</a:t>
            </a:r>
          </a:p>
          <a:p>
            <a:pPr marL="0" indent="0">
              <a:spcBef>
                <a:spcPts val="0"/>
              </a:spcBef>
              <a:buNone/>
            </a:pPr>
            <a:r>
              <a:rPr lang="hu-HU" sz="3200" dirty="0" smtClean="0"/>
              <a:t>Az állam valójában stricivé válik, mivel a prostituált nők jövedelméből hasznot húz.</a:t>
            </a:r>
            <a:endParaRPr lang="hu-HU" sz="3200" dirty="0"/>
          </a:p>
        </p:txBody>
      </p:sp>
    </p:spTree>
    <p:extLst>
      <p:ext uri="{BB962C8B-B14F-4D97-AF65-F5344CB8AC3E}">
        <p14:creationId xmlns:p14="http://schemas.microsoft.com/office/powerpoint/2010/main" val="29678055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Önkéntesség vagy kényszer?</a:t>
            </a:r>
            <a:endParaRPr lang="hu-HU" sz="4000" b="1" dirty="0"/>
          </a:p>
        </p:txBody>
      </p:sp>
      <p:sp>
        <p:nvSpPr>
          <p:cNvPr id="3" name="Tartalom helye 2"/>
          <p:cNvSpPr>
            <a:spLocks noGrp="1"/>
          </p:cNvSpPr>
          <p:nvPr>
            <p:ph sz="quarter" idx="1"/>
          </p:nvPr>
        </p:nvSpPr>
        <p:spPr/>
        <p:txBody>
          <a:bodyPr>
            <a:normAutofit/>
          </a:bodyPr>
          <a:lstStyle/>
          <a:p>
            <a:pPr marL="0" indent="0">
              <a:spcBef>
                <a:spcPts val="0"/>
              </a:spcBef>
              <a:buNone/>
            </a:pPr>
            <a:r>
              <a:rPr lang="hu-HU" sz="2800" dirty="0" smtClean="0"/>
              <a:t>A </a:t>
            </a:r>
            <a:r>
              <a:rPr lang="hu-HU" sz="2800" dirty="0" err="1" smtClean="0"/>
              <a:t>szexipar</a:t>
            </a:r>
            <a:r>
              <a:rPr lang="hu-HU" sz="2800" dirty="0" smtClean="0"/>
              <a:t> </a:t>
            </a:r>
            <a:r>
              <a:rPr lang="hu-HU" sz="2800" dirty="0" err="1" smtClean="0"/>
              <a:t>a</a:t>
            </a:r>
            <a:r>
              <a:rPr lang="hu-HU" sz="2800" dirty="0" smtClean="0"/>
              <a:t> nők és gyermekek szexuális kihasználásának minden formáját eladásra kínálja, és semmiféle kizsákmányolást nem tagad meg a vásárlóktól.</a:t>
            </a:r>
          </a:p>
          <a:p>
            <a:pPr marL="0" indent="0">
              <a:spcBef>
                <a:spcPts val="0"/>
              </a:spcBef>
              <a:buNone/>
            </a:pPr>
            <a:endParaRPr lang="hu-HU" sz="2800" dirty="0" smtClean="0"/>
          </a:p>
          <a:p>
            <a:pPr marL="0" indent="0">
              <a:spcBef>
                <a:spcPts val="0"/>
              </a:spcBef>
              <a:buNone/>
            </a:pPr>
            <a:r>
              <a:rPr lang="hu-HU" sz="2800" b="1" dirty="0" smtClean="0"/>
              <a:t>Nincs önkéntes és kényszerített prostitúció!!!</a:t>
            </a:r>
          </a:p>
          <a:p>
            <a:pPr marL="0" indent="0">
              <a:spcBef>
                <a:spcPts val="0"/>
              </a:spcBef>
              <a:buNone/>
            </a:pPr>
            <a:endParaRPr lang="hu-HU" sz="2800" dirty="0" smtClean="0"/>
          </a:p>
          <a:p>
            <a:pPr marL="0" indent="0">
              <a:spcBef>
                <a:spcPts val="0"/>
              </a:spcBef>
              <a:buNone/>
            </a:pPr>
            <a:r>
              <a:rPr lang="hu-HU" sz="2800" i="1" dirty="0" smtClean="0"/>
              <a:t>A prostitúcióban mindig a kényszer és az erőszak tartja bent a nőket!</a:t>
            </a:r>
          </a:p>
          <a:p>
            <a:pPr marL="0" indent="0">
              <a:spcBef>
                <a:spcPts val="0"/>
              </a:spcBef>
              <a:buNone/>
            </a:pPr>
            <a:r>
              <a:rPr lang="hu-HU" sz="2800" dirty="0" smtClean="0"/>
              <a:t>Az amerikai prostituáltak 86%-át éri erőszak.</a:t>
            </a:r>
            <a:endParaRPr lang="hu-HU" sz="2800" dirty="0"/>
          </a:p>
        </p:txBody>
      </p:sp>
    </p:spTree>
    <p:extLst>
      <p:ext uri="{BB962C8B-B14F-4D97-AF65-F5344CB8AC3E}">
        <p14:creationId xmlns:p14="http://schemas.microsoft.com/office/powerpoint/2010/main" val="16454850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Önkéntesség vagy kényszer?</a:t>
            </a:r>
            <a:endParaRPr lang="hu-HU" sz="4000" dirty="0"/>
          </a:p>
        </p:txBody>
      </p:sp>
      <p:sp>
        <p:nvSpPr>
          <p:cNvPr id="3" name="Tartalom helye 2"/>
          <p:cNvSpPr>
            <a:spLocks noGrp="1"/>
          </p:cNvSpPr>
          <p:nvPr>
            <p:ph sz="quarter" idx="1"/>
          </p:nvPr>
        </p:nvSpPr>
        <p:spPr/>
        <p:txBody>
          <a:bodyPr>
            <a:normAutofit/>
          </a:bodyPr>
          <a:lstStyle/>
          <a:p>
            <a:pPr marL="0" indent="0">
              <a:spcBef>
                <a:spcPts val="0"/>
              </a:spcBef>
              <a:buNone/>
            </a:pPr>
            <a:r>
              <a:rPr lang="hu-HU" sz="3200" dirty="0" smtClean="0"/>
              <a:t>A törvényi szabályozás minden esetben a vásárlókat védi, (betegségektől, körülményektől, stb.), és a bűnözői köröket szolgálja ki azzal, hogy fenntartja a prostitúciót.</a:t>
            </a:r>
            <a:endParaRPr lang="hu-HU" sz="3200" dirty="0"/>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15370"/>
          <a:stretch/>
        </p:blipFill>
        <p:spPr>
          <a:xfrm>
            <a:off x="3563887" y="3573016"/>
            <a:ext cx="4709839" cy="2968104"/>
          </a:xfrm>
          <a:prstGeom prst="rect">
            <a:avLst/>
          </a:prstGeom>
        </p:spPr>
      </p:pic>
    </p:spTree>
    <p:extLst>
      <p:ext uri="{BB962C8B-B14F-4D97-AF65-F5344CB8AC3E}">
        <p14:creationId xmlns:p14="http://schemas.microsoft.com/office/powerpoint/2010/main" val="31748952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3"/>
          <p:cNvSpPr>
            <a:spLocks noGrp="1"/>
          </p:cNvSpPr>
          <p:nvPr>
            <p:ph type="body" idx="1"/>
          </p:nvPr>
        </p:nvSpPr>
        <p:spPr>
          <a:xfrm>
            <a:off x="395536" y="1412776"/>
            <a:ext cx="4040188" cy="864096"/>
          </a:xfrm>
        </p:spPr>
        <p:txBody>
          <a:bodyPr>
            <a:normAutofit fontScale="92500" lnSpcReduction="20000"/>
          </a:bodyPr>
          <a:lstStyle/>
          <a:p>
            <a:r>
              <a:rPr lang="hu-HU" dirty="0" smtClean="0"/>
              <a:t>A PROSTITÚCIÓ, MINT A NŐK ELLENI ERŐSZAK EGYIK FORMÁJA</a:t>
            </a:r>
            <a:endParaRPr lang="hu-HU" dirty="0"/>
          </a:p>
        </p:txBody>
      </p:sp>
      <p:sp>
        <p:nvSpPr>
          <p:cNvPr id="6" name="Szöveg helye 5"/>
          <p:cNvSpPr>
            <a:spLocks noGrp="1"/>
          </p:cNvSpPr>
          <p:nvPr>
            <p:ph type="body" sz="half" idx="3"/>
          </p:nvPr>
        </p:nvSpPr>
        <p:spPr>
          <a:xfrm>
            <a:off x="4644008" y="1412776"/>
            <a:ext cx="4041775" cy="936104"/>
          </a:xfrm>
        </p:spPr>
        <p:txBody>
          <a:bodyPr>
            <a:noAutofit/>
          </a:bodyPr>
          <a:lstStyle/>
          <a:p>
            <a:r>
              <a:rPr lang="hu-HU" sz="1600" dirty="0" smtClean="0"/>
              <a:t>PROSTITÚCIÓ, MINT SZABAD VÁLASZTÁS EREDMÉNYE, VAGY A MUNKA EGYIK FORMÁJA</a:t>
            </a:r>
            <a:endParaRPr lang="hu-HU" sz="1600" dirty="0"/>
          </a:p>
        </p:txBody>
      </p:sp>
      <p:sp>
        <p:nvSpPr>
          <p:cNvPr id="5" name="Tartalom helye 4"/>
          <p:cNvSpPr>
            <a:spLocks noGrp="1"/>
          </p:cNvSpPr>
          <p:nvPr>
            <p:ph sz="quarter" idx="2"/>
          </p:nvPr>
        </p:nvSpPr>
        <p:spPr>
          <a:xfrm>
            <a:off x="251520" y="2348881"/>
            <a:ext cx="4245868" cy="3777282"/>
          </a:xfrm>
        </p:spPr>
        <p:txBody>
          <a:bodyPr>
            <a:normAutofit lnSpcReduction="10000"/>
          </a:bodyPr>
          <a:lstStyle/>
          <a:p>
            <a:pPr marL="457200" indent="-457200">
              <a:buFont typeface="+mj-lt"/>
              <a:buAutoNum type="arabicPeriod"/>
            </a:pPr>
            <a:r>
              <a:rPr lang="hu-HU" dirty="0" smtClean="0"/>
              <a:t>Olyan  jogalkotást feltételez, ami a vásárlókat, a striciket és a </a:t>
            </a:r>
            <a:r>
              <a:rPr lang="hu-HU" dirty="0" err="1" smtClean="0"/>
              <a:t>szexipart</a:t>
            </a:r>
            <a:r>
              <a:rPr lang="hu-HU" dirty="0" smtClean="0"/>
              <a:t> bünteti, a nőket pedig </a:t>
            </a:r>
            <a:r>
              <a:rPr lang="hu-HU" dirty="0" err="1" smtClean="0"/>
              <a:t>dekriminalizálja</a:t>
            </a:r>
            <a:r>
              <a:rPr lang="hu-HU" dirty="0" smtClean="0"/>
              <a:t>.</a:t>
            </a:r>
          </a:p>
          <a:p>
            <a:pPr marL="457200" indent="-457200">
              <a:buFont typeface="+mj-lt"/>
              <a:buAutoNum type="arabicPeriod"/>
            </a:pPr>
            <a:r>
              <a:rPr lang="hu-HU" dirty="0" smtClean="0"/>
              <a:t>Olyan jogalkotás, amely a nőket áldozatnak és nem bűnözőnek tekinti.</a:t>
            </a:r>
          </a:p>
        </p:txBody>
      </p:sp>
      <p:sp>
        <p:nvSpPr>
          <p:cNvPr id="7" name="Tartalom helye 6"/>
          <p:cNvSpPr>
            <a:spLocks noGrp="1"/>
          </p:cNvSpPr>
          <p:nvPr>
            <p:ph sz="quarter" idx="4"/>
          </p:nvPr>
        </p:nvSpPr>
        <p:spPr>
          <a:xfrm>
            <a:off x="4716016" y="2348880"/>
            <a:ext cx="4176464" cy="3777282"/>
          </a:xfrm>
        </p:spPr>
        <p:txBody>
          <a:bodyPr>
            <a:normAutofit lnSpcReduction="10000"/>
          </a:bodyPr>
          <a:lstStyle/>
          <a:p>
            <a:pPr marL="457200" indent="-457200">
              <a:buFont typeface="+mj-lt"/>
              <a:buAutoNum type="arabicPeriod"/>
            </a:pPr>
            <a:r>
              <a:rPr lang="hu-HU" dirty="0" smtClean="0"/>
              <a:t>Olyan törvényhozás, amely legalizálja, </a:t>
            </a:r>
            <a:r>
              <a:rPr lang="hu-HU" dirty="0" err="1" smtClean="0"/>
              <a:t>dekriminalizálja</a:t>
            </a:r>
            <a:r>
              <a:rPr lang="hu-HU" dirty="0" smtClean="0"/>
              <a:t> és elfogadottá teszi a </a:t>
            </a:r>
            <a:r>
              <a:rPr lang="hu-HU" dirty="0" err="1" smtClean="0"/>
              <a:t>szexipart</a:t>
            </a:r>
            <a:r>
              <a:rPr lang="hu-HU" dirty="0" smtClean="0"/>
              <a:t>.</a:t>
            </a:r>
          </a:p>
          <a:p>
            <a:pPr marL="457200" indent="-457200">
              <a:buFont typeface="+mj-lt"/>
              <a:buAutoNum type="arabicPeriod"/>
            </a:pPr>
            <a:r>
              <a:rPr lang="hu-HU" dirty="0" smtClean="0"/>
              <a:t>A nők áldozat voltának tagadása. A prostitúció pozitív színben való feltüntetése. </a:t>
            </a:r>
          </a:p>
        </p:txBody>
      </p:sp>
      <p:sp>
        <p:nvSpPr>
          <p:cNvPr id="2" name="Cím 1"/>
          <p:cNvSpPr>
            <a:spLocks noGrp="1"/>
          </p:cNvSpPr>
          <p:nvPr>
            <p:ph type="title"/>
          </p:nvPr>
        </p:nvSpPr>
        <p:spPr>
          <a:xfrm>
            <a:off x="457200" y="274638"/>
            <a:ext cx="8229600" cy="850106"/>
          </a:xfrm>
        </p:spPr>
        <p:txBody>
          <a:bodyPr>
            <a:noAutofit/>
          </a:bodyPr>
          <a:lstStyle/>
          <a:p>
            <a:r>
              <a:rPr lang="hu-HU" sz="3000" b="1" dirty="0"/>
              <a:t>Önkéntesség vagy </a:t>
            </a:r>
            <a:r>
              <a:rPr lang="hu-HU" sz="3000" b="1" dirty="0" smtClean="0"/>
              <a:t>kényszer?</a:t>
            </a:r>
            <a:br>
              <a:rPr lang="hu-HU" sz="3000" b="1" dirty="0" smtClean="0"/>
            </a:br>
            <a:r>
              <a:rPr lang="hu-HU" sz="3000" i="1" dirty="0"/>
              <a:t>N</a:t>
            </a:r>
            <a:r>
              <a:rPr lang="hu-HU" sz="3000" i="1" dirty="0" smtClean="0"/>
              <a:t>éhány következmény:</a:t>
            </a:r>
            <a:endParaRPr lang="hu-HU" sz="3000" i="1" dirty="0"/>
          </a:p>
        </p:txBody>
      </p:sp>
    </p:spTree>
    <p:extLst>
      <p:ext uri="{BB962C8B-B14F-4D97-AF65-F5344CB8AC3E}">
        <p14:creationId xmlns:p14="http://schemas.microsoft.com/office/powerpoint/2010/main" val="10261293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3"/>
          <p:cNvSpPr>
            <a:spLocks noGrp="1"/>
          </p:cNvSpPr>
          <p:nvPr>
            <p:ph type="body" idx="1"/>
          </p:nvPr>
        </p:nvSpPr>
        <p:spPr/>
        <p:txBody>
          <a:bodyPr>
            <a:normAutofit fontScale="77500" lnSpcReduction="20000"/>
          </a:bodyPr>
          <a:lstStyle/>
          <a:p>
            <a:r>
              <a:rPr lang="hu-HU" dirty="0"/>
              <a:t>A PROSTITÚCIÓ, MINT A NŐK ELLENI ERŐSZAK EGYIK </a:t>
            </a:r>
            <a:r>
              <a:rPr lang="hu-HU" dirty="0" smtClean="0"/>
              <a:t>FORMÁJA</a:t>
            </a:r>
            <a:endParaRPr lang="hu-HU" dirty="0"/>
          </a:p>
        </p:txBody>
      </p:sp>
      <p:sp>
        <p:nvSpPr>
          <p:cNvPr id="6" name="Szöveg helye 5"/>
          <p:cNvSpPr>
            <a:spLocks noGrp="1"/>
          </p:cNvSpPr>
          <p:nvPr>
            <p:ph type="body" sz="half" idx="3"/>
          </p:nvPr>
        </p:nvSpPr>
        <p:spPr>
          <a:xfrm>
            <a:off x="4791330" y="1268760"/>
            <a:ext cx="4041775" cy="1152128"/>
          </a:xfrm>
        </p:spPr>
        <p:txBody>
          <a:bodyPr>
            <a:noAutofit/>
          </a:bodyPr>
          <a:lstStyle/>
          <a:p>
            <a:r>
              <a:rPr lang="hu-HU" sz="1600" dirty="0" smtClean="0"/>
              <a:t>PROSTITÚCIÓ, MINT SZABAD VÁLASZTÁS EREDMÉNYE, VAGY A MUNKA EGYIK FORMÁJA</a:t>
            </a:r>
            <a:endParaRPr lang="hu-HU" sz="1600" dirty="0"/>
          </a:p>
        </p:txBody>
      </p:sp>
      <p:sp>
        <p:nvSpPr>
          <p:cNvPr id="5" name="Tartalom helye 4"/>
          <p:cNvSpPr>
            <a:spLocks noGrp="1"/>
          </p:cNvSpPr>
          <p:nvPr>
            <p:ph sz="quarter" idx="2"/>
          </p:nvPr>
        </p:nvSpPr>
        <p:spPr>
          <a:xfrm>
            <a:off x="301752" y="2420888"/>
            <a:ext cx="4126232" cy="3868899"/>
          </a:xfrm>
        </p:spPr>
        <p:txBody>
          <a:bodyPr>
            <a:normAutofit lnSpcReduction="10000"/>
          </a:bodyPr>
          <a:lstStyle/>
          <a:p>
            <a:pPr marL="457200" indent="-457200">
              <a:buFont typeface="+mj-lt"/>
              <a:buAutoNum type="arabicPeriod" startAt="3"/>
            </a:pPr>
            <a:r>
              <a:rPr lang="hu-HU" dirty="0"/>
              <a:t>Zéró tolerancia a prostitúcióval és az emberkereskedelemmel szemben</a:t>
            </a:r>
            <a:r>
              <a:rPr lang="hu-HU" dirty="0" smtClean="0"/>
              <a:t>.</a:t>
            </a:r>
          </a:p>
          <a:p>
            <a:pPr marL="457200" indent="-457200">
              <a:buFont typeface="+mj-lt"/>
              <a:buAutoNum type="arabicPeriod" startAt="3"/>
            </a:pPr>
            <a:r>
              <a:rPr lang="hu-HU" dirty="0" smtClean="0"/>
              <a:t>Figyelemfelhívás a prostitúcióban élő nők által elszenvedett bántalmazásokra, erőszakra.</a:t>
            </a:r>
            <a:endParaRPr lang="hu-HU" dirty="0"/>
          </a:p>
          <a:p>
            <a:pPr marL="0" indent="0">
              <a:buNone/>
            </a:pPr>
            <a:endParaRPr lang="hu-HU" dirty="0"/>
          </a:p>
        </p:txBody>
      </p:sp>
      <p:sp>
        <p:nvSpPr>
          <p:cNvPr id="7" name="Tartalom helye 6"/>
          <p:cNvSpPr>
            <a:spLocks noGrp="1"/>
          </p:cNvSpPr>
          <p:nvPr>
            <p:ph sz="quarter" idx="4"/>
          </p:nvPr>
        </p:nvSpPr>
        <p:spPr>
          <a:xfrm>
            <a:off x="4716016" y="2348880"/>
            <a:ext cx="4123184" cy="3944695"/>
          </a:xfrm>
        </p:spPr>
        <p:txBody>
          <a:bodyPr>
            <a:normAutofit fontScale="92500"/>
          </a:bodyPr>
          <a:lstStyle/>
          <a:p>
            <a:pPr marL="457200" indent="-457200">
              <a:buFont typeface="+mj-lt"/>
              <a:buAutoNum type="arabicPeriod" startAt="3"/>
            </a:pPr>
            <a:r>
              <a:rPr lang="hu-HU" dirty="0"/>
              <a:t>A prostitúció és az emberkereskedelem szétválasztása</a:t>
            </a:r>
            <a:r>
              <a:rPr lang="hu-HU" dirty="0" smtClean="0"/>
              <a:t>.</a:t>
            </a:r>
          </a:p>
          <a:p>
            <a:pPr marL="457200" indent="-457200">
              <a:buFont typeface="+mj-lt"/>
              <a:buAutoNum type="arabicPeriod" startAt="3"/>
            </a:pPr>
            <a:r>
              <a:rPr lang="hu-HU" dirty="0" smtClean="0"/>
              <a:t>A klienseket vásárlónak, fogyasztónak tartják és nem elkövetőnek. Ezzel növelik a keresletet, nő a társadalom elfogadása a prostitúció felé.</a:t>
            </a:r>
            <a:endParaRPr lang="hu-HU" dirty="0"/>
          </a:p>
          <a:p>
            <a:pPr marL="457200" indent="-457200">
              <a:buFont typeface="+mj-lt"/>
              <a:buAutoNum type="arabicPeriod" startAt="3"/>
            </a:pPr>
            <a:endParaRPr lang="hu-HU" dirty="0"/>
          </a:p>
        </p:txBody>
      </p:sp>
      <p:sp>
        <p:nvSpPr>
          <p:cNvPr id="2" name="Cím 1"/>
          <p:cNvSpPr>
            <a:spLocks noGrp="1"/>
          </p:cNvSpPr>
          <p:nvPr>
            <p:ph type="title"/>
          </p:nvPr>
        </p:nvSpPr>
        <p:spPr/>
        <p:txBody>
          <a:bodyPr>
            <a:normAutofit/>
          </a:bodyPr>
          <a:lstStyle/>
          <a:p>
            <a:r>
              <a:rPr lang="hu-HU" sz="4000" b="1" dirty="0"/>
              <a:t>Önkéntesség vagy kényszer?</a:t>
            </a:r>
            <a:endParaRPr lang="hu-HU" sz="4000" dirty="0"/>
          </a:p>
        </p:txBody>
      </p:sp>
    </p:spTree>
    <p:extLst>
      <p:ext uri="{BB962C8B-B14F-4D97-AF65-F5344CB8AC3E}">
        <p14:creationId xmlns:p14="http://schemas.microsoft.com/office/powerpoint/2010/main" val="8467892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3"/>
          <p:cNvSpPr>
            <a:spLocks noGrp="1"/>
          </p:cNvSpPr>
          <p:nvPr>
            <p:ph type="body" idx="1"/>
          </p:nvPr>
        </p:nvSpPr>
        <p:spPr/>
        <p:txBody>
          <a:bodyPr>
            <a:normAutofit fontScale="77500" lnSpcReduction="20000"/>
          </a:bodyPr>
          <a:lstStyle/>
          <a:p>
            <a:r>
              <a:rPr lang="hu-HU" dirty="0"/>
              <a:t>A PROSTITÚCIÓ, MINT A NŐK ELLENI ERŐSZAK EGYIK </a:t>
            </a:r>
            <a:r>
              <a:rPr lang="hu-HU" dirty="0" smtClean="0"/>
              <a:t>FORMÁJA</a:t>
            </a:r>
            <a:endParaRPr lang="hu-HU" dirty="0"/>
          </a:p>
        </p:txBody>
      </p:sp>
      <p:sp>
        <p:nvSpPr>
          <p:cNvPr id="6" name="Szöveg helye 5"/>
          <p:cNvSpPr>
            <a:spLocks noGrp="1"/>
          </p:cNvSpPr>
          <p:nvPr>
            <p:ph type="body" sz="half" idx="3"/>
          </p:nvPr>
        </p:nvSpPr>
        <p:spPr/>
        <p:txBody>
          <a:bodyPr>
            <a:noAutofit/>
          </a:bodyPr>
          <a:lstStyle/>
          <a:p>
            <a:r>
              <a:rPr lang="hu-HU" sz="1600" dirty="0"/>
              <a:t>PROSTITÚCIÓ, MINT SZABAD VÁLASZTÁS EREDMÉNYE, VAGY A MUNKA EGYIK </a:t>
            </a:r>
            <a:r>
              <a:rPr lang="hu-HU" sz="1600" dirty="0" smtClean="0"/>
              <a:t>FORMÁJA</a:t>
            </a:r>
            <a:endParaRPr lang="hu-HU" sz="1600" dirty="0"/>
          </a:p>
        </p:txBody>
      </p:sp>
      <p:sp>
        <p:nvSpPr>
          <p:cNvPr id="5" name="Tartalom helye 4"/>
          <p:cNvSpPr>
            <a:spLocks noGrp="1"/>
          </p:cNvSpPr>
          <p:nvPr>
            <p:ph sz="quarter" idx="2"/>
          </p:nvPr>
        </p:nvSpPr>
        <p:spPr>
          <a:xfrm>
            <a:off x="301752" y="2348880"/>
            <a:ext cx="4198240" cy="3940907"/>
          </a:xfrm>
        </p:spPr>
        <p:txBody>
          <a:bodyPr/>
          <a:lstStyle/>
          <a:p>
            <a:pPr marL="457200" indent="-457200">
              <a:buFont typeface="+mj-lt"/>
              <a:buAutoNum type="arabicPeriod" startAt="5"/>
            </a:pPr>
            <a:r>
              <a:rPr lang="hu-HU" dirty="0" smtClean="0"/>
              <a:t>A nők prostitúcióból való kilépését segítő programok fejlesztése.</a:t>
            </a:r>
          </a:p>
          <a:p>
            <a:pPr marL="457200" indent="-457200">
              <a:buFont typeface="+mj-lt"/>
              <a:buAutoNum type="arabicPeriod" startAt="5"/>
            </a:pPr>
            <a:r>
              <a:rPr lang="hu-HU" dirty="0" smtClean="0"/>
              <a:t>A nőket vásárló férfiakat bántalmazónak tekintik.</a:t>
            </a:r>
          </a:p>
        </p:txBody>
      </p:sp>
      <p:sp>
        <p:nvSpPr>
          <p:cNvPr id="7" name="Tartalom helye 6"/>
          <p:cNvSpPr>
            <a:spLocks noGrp="1"/>
          </p:cNvSpPr>
          <p:nvPr>
            <p:ph sz="quarter" idx="4"/>
          </p:nvPr>
        </p:nvSpPr>
        <p:spPr>
          <a:xfrm>
            <a:off x="4716016" y="2348880"/>
            <a:ext cx="4123184" cy="3944695"/>
          </a:xfrm>
        </p:spPr>
        <p:txBody>
          <a:bodyPr>
            <a:normAutofit/>
          </a:bodyPr>
          <a:lstStyle/>
          <a:p>
            <a:pPr marL="457200" indent="-457200">
              <a:buFont typeface="+mj-lt"/>
              <a:buAutoNum type="arabicPeriod" startAt="5"/>
            </a:pPr>
            <a:r>
              <a:rPr lang="hu-HU" dirty="0" smtClean="0"/>
              <a:t>Nincs kiléptető program, mivel a prostitúciót elfogadott szakmának tekintik.</a:t>
            </a:r>
          </a:p>
          <a:p>
            <a:pPr marL="457200" indent="-457200">
              <a:buFont typeface="+mj-lt"/>
              <a:buAutoNum type="arabicPeriod" startAt="5"/>
            </a:pPr>
            <a:r>
              <a:rPr lang="hu-HU" dirty="0" smtClean="0"/>
              <a:t>A prostitúció természetéből fakadó erőszak és ártalmak </a:t>
            </a:r>
            <a:r>
              <a:rPr lang="hu-HU" dirty="0" err="1" smtClean="0"/>
              <a:t>minimalizásása</a:t>
            </a:r>
            <a:r>
              <a:rPr lang="hu-HU" dirty="0" smtClean="0"/>
              <a:t> és tagadása.</a:t>
            </a:r>
            <a:endParaRPr lang="hu-HU" dirty="0"/>
          </a:p>
        </p:txBody>
      </p:sp>
      <p:sp>
        <p:nvSpPr>
          <p:cNvPr id="2" name="Cím 1"/>
          <p:cNvSpPr>
            <a:spLocks noGrp="1"/>
          </p:cNvSpPr>
          <p:nvPr>
            <p:ph type="title"/>
          </p:nvPr>
        </p:nvSpPr>
        <p:spPr/>
        <p:txBody>
          <a:bodyPr>
            <a:normAutofit/>
          </a:bodyPr>
          <a:lstStyle/>
          <a:p>
            <a:r>
              <a:rPr lang="hu-HU" sz="4000" b="1" dirty="0"/>
              <a:t>Önkéntesség vagy kényszer?</a:t>
            </a:r>
            <a:endParaRPr lang="hu-HU" sz="4000" dirty="0"/>
          </a:p>
        </p:txBody>
      </p:sp>
    </p:spTree>
    <p:extLst>
      <p:ext uri="{BB962C8B-B14F-4D97-AF65-F5344CB8AC3E}">
        <p14:creationId xmlns:p14="http://schemas.microsoft.com/office/powerpoint/2010/main" val="25890237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Az iparág „lágyabb” oldala</a:t>
            </a:r>
            <a:endParaRPr lang="hu-HU" sz="4000" b="1" dirty="0"/>
          </a:p>
        </p:txBody>
      </p:sp>
      <p:sp>
        <p:nvSpPr>
          <p:cNvPr id="3" name="Tartalom helye 2"/>
          <p:cNvSpPr>
            <a:spLocks noGrp="1"/>
          </p:cNvSpPr>
          <p:nvPr>
            <p:ph sz="quarter" idx="1"/>
          </p:nvPr>
        </p:nvSpPr>
        <p:spPr>
          <a:xfrm>
            <a:off x="251520" y="1412776"/>
            <a:ext cx="8640960" cy="4877188"/>
          </a:xfrm>
        </p:spPr>
        <p:txBody>
          <a:bodyPr>
            <a:normAutofit/>
          </a:bodyPr>
          <a:lstStyle/>
          <a:p>
            <a:pPr marL="0" indent="0">
              <a:spcBef>
                <a:spcPts val="0"/>
              </a:spcBef>
              <a:buNone/>
            </a:pPr>
            <a:r>
              <a:rPr lang="hu-HU" sz="2800" dirty="0" smtClean="0"/>
              <a:t>A </a:t>
            </a:r>
            <a:r>
              <a:rPr lang="hu-HU" sz="2800" dirty="0" err="1" smtClean="0"/>
              <a:t>szexiparban</a:t>
            </a:r>
            <a:r>
              <a:rPr lang="hu-HU" sz="2800" dirty="0" smtClean="0"/>
              <a:t> néhány tevékenységet kevésbé tartanak durvának. Ilyen például a hastánc és a </a:t>
            </a:r>
            <a:r>
              <a:rPr lang="hu-HU" sz="2800" dirty="0" err="1" smtClean="0"/>
              <a:t>peep</a:t>
            </a:r>
            <a:r>
              <a:rPr lang="hu-HU" sz="2800" dirty="0" smtClean="0"/>
              <a:t> show, a különféle táncok, masszázsok.</a:t>
            </a:r>
          </a:p>
          <a:p>
            <a:pPr marL="0" indent="0">
              <a:spcBef>
                <a:spcPts val="0"/>
              </a:spcBef>
              <a:buNone/>
            </a:pPr>
            <a:endParaRPr lang="hu-HU" sz="2800" dirty="0" smtClean="0"/>
          </a:p>
          <a:p>
            <a:pPr marL="0" indent="0">
              <a:spcBef>
                <a:spcPts val="0"/>
              </a:spcBef>
              <a:buNone/>
            </a:pPr>
            <a:r>
              <a:rPr lang="hu-HU" sz="2800" dirty="0" smtClean="0"/>
              <a:t>A határ ezeknél igen elmosódott. Nem minden esetben végződik szexuális aktussal, mégis:</a:t>
            </a:r>
          </a:p>
          <a:p>
            <a:pPr marL="0" indent="0">
              <a:spcBef>
                <a:spcPts val="0"/>
              </a:spcBef>
              <a:buNone/>
            </a:pPr>
            <a:r>
              <a:rPr lang="hu-HU" sz="2800" dirty="0" smtClean="0"/>
              <a:t>a nők a testüket adják el, elszenvedve közben a szóbeli erőszak mindenféle formáját, a kiszolgáltatottság, a kihasználás formáit, és sok esetben a fizikai erőszakot is.</a:t>
            </a:r>
          </a:p>
        </p:txBody>
      </p:sp>
    </p:spTree>
    <p:extLst>
      <p:ext uri="{BB962C8B-B14F-4D97-AF65-F5344CB8AC3E}">
        <p14:creationId xmlns:p14="http://schemas.microsoft.com/office/powerpoint/2010/main" val="11548285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A KERÍTŐK, FUTTATÓK</a:t>
            </a:r>
            <a:endParaRPr lang="hu-HU" sz="4000" b="1" dirty="0"/>
          </a:p>
        </p:txBody>
      </p:sp>
      <p:sp>
        <p:nvSpPr>
          <p:cNvPr id="3" name="Tartalom helye 2"/>
          <p:cNvSpPr>
            <a:spLocks noGrp="1"/>
          </p:cNvSpPr>
          <p:nvPr>
            <p:ph sz="quarter" idx="1"/>
          </p:nvPr>
        </p:nvSpPr>
        <p:spPr/>
        <p:txBody>
          <a:bodyPr>
            <a:normAutofit/>
          </a:bodyPr>
          <a:lstStyle/>
          <a:p>
            <a:pPr marL="0" indent="0">
              <a:spcBef>
                <a:spcPts val="0"/>
              </a:spcBef>
              <a:buNone/>
            </a:pPr>
            <a:r>
              <a:rPr lang="hu-HU" sz="2800" dirty="0" smtClean="0"/>
              <a:t>Megszervezik mások prostitúcióját. Leemelik a pénzükből a hasznot, hogy ezzel tartsák fenn saját fényűző életüket.</a:t>
            </a:r>
          </a:p>
          <a:p>
            <a:pPr marL="0" indent="0">
              <a:spcBef>
                <a:spcPts val="0"/>
              </a:spcBef>
              <a:buNone/>
            </a:pPr>
            <a:endParaRPr lang="hu-HU" sz="2800" dirty="0" smtClean="0"/>
          </a:p>
          <a:p>
            <a:pPr marL="0" indent="0">
              <a:spcBef>
                <a:spcPts val="0"/>
              </a:spcBef>
              <a:buNone/>
            </a:pPr>
            <a:r>
              <a:rPr lang="hu-HU" sz="2800" dirty="0" smtClean="0"/>
              <a:t>Egyre több nő válik futtatóvá. Ők legtöbbször korábban prostituáltak voltak, most pedig „szállodákat”, „masszázs-szalonokat” üzemeltetnek.</a:t>
            </a:r>
            <a:endParaRPr lang="hu-HU" sz="2800" dirty="0"/>
          </a:p>
        </p:txBody>
      </p:sp>
    </p:spTree>
    <p:extLst>
      <p:ext uri="{BB962C8B-B14F-4D97-AF65-F5344CB8AC3E}">
        <p14:creationId xmlns:p14="http://schemas.microsoft.com/office/powerpoint/2010/main" val="1893597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332656"/>
            <a:ext cx="8640960" cy="5793507"/>
          </a:xfrm>
        </p:spPr>
        <p:txBody>
          <a:bodyPr>
            <a:normAutofit/>
          </a:bodyPr>
          <a:lstStyle/>
          <a:p>
            <a:pPr marL="0" indent="0">
              <a:spcBef>
                <a:spcPts val="0"/>
              </a:spcBef>
              <a:buNone/>
            </a:pPr>
            <a:r>
              <a:rPr lang="hu-HU" sz="2800" dirty="0" smtClean="0"/>
              <a:t>Minden hetedik férfi vásárol kiszolgáltatott nőket és gyermekeket szexuális használatra.</a:t>
            </a:r>
          </a:p>
          <a:p>
            <a:pPr marL="0" indent="0">
              <a:spcBef>
                <a:spcPts val="0"/>
              </a:spcBef>
              <a:buNone/>
            </a:pPr>
            <a:endParaRPr lang="hu-HU" sz="2800" dirty="0" smtClean="0"/>
          </a:p>
          <a:p>
            <a:pPr marL="0" indent="0">
              <a:spcBef>
                <a:spcPts val="0"/>
              </a:spcBef>
              <a:buNone/>
            </a:pPr>
            <a:r>
              <a:rPr lang="hu-HU" sz="2800" dirty="0" smtClean="0"/>
              <a:t>A </a:t>
            </a:r>
            <a:r>
              <a:rPr lang="hu-HU" sz="2800" dirty="0"/>
              <a:t>kliensek nagy </a:t>
            </a:r>
            <a:r>
              <a:rPr lang="hu-HU" sz="2800" dirty="0" smtClean="0"/>
              <a:t>része 30-50 év </a:t>
            </a:r>
            <a:r>
              <a:rPr lang="hu-HU" sz="2800" dirty="0"/>
              <a:t>közötti, </a:t>
            </a:r>
            <a:r>
              <a:rPr lang="hu-HU" sz="2800" dirty="0" smtClean="0"/>
              <a:t>családos,</a:t>
            </a:r>
          </a:p>
          <a:p>
            <a:pPr marL="0" indent="0">
              <a:spcBef>
                <a:spcPts val="0"/>
              </a:spcBef>
              <a:buNone/>
            </a:pPr>
            <a:r>
              <a:rPr lang="hu-HU" sz="2800" dirty="0" smtClean="0"/>
              <a:t>középosztálybeli férfi, de vannak minden életkorból,</a:t>
            </a:r>
          </a:p>
          <a:p>
            <a:pPr marL="0" indent="0">
              <a:spcBef>
                <a:spcPts val="0"/>
              </a:spcBef>
              <a:buNone/>
            </a:pPr>
            <a:r>
              <a:rPr lang="hu-HU" sz="2800" dirty="0" smtClean="0"/>
              <a:t>minden társadalmi</a:t>
            </a:r>
          </a:p>
          <a:p>
            <a:pPr marL="0" indent="0">
              <a:spcBef>
                <a:spcPts val="0"/>
              </a:spcBef>
              <a:buNone/>
            </a:pPr>
            <a:r>
              <a:rPr lang="hu-HU" sz="2800" dirty="0" smtClean="0"/>
              <a:t>osztályból,</a:t>
            </a:r>
          </a:p>
          <a:p>
            <a:pPr marL="0" indent="0">
              <a:spcBef>
                <a:spcPts val="0"/>
              </a:spcBef>
              <a:buNone/>
            </a:pPr>
            <a:r>
              <a:rPr lang="hu-HU" sz="2800" dirty="0" smtClean="0"/>
              <a:t>minden családi</a:t>
            </a:r>
          </a:p>
          <a:p>
            <a:pPr marL="0" indent="0">
              <a:spcBef>
                <a:spcPts val="0"/>
              </a:spcBef>
              <a:buNone/>
            </a:pPr>
            <a:r>
              <a:rPr lang="hu-HU" sz="2800" dirty="0" smtClean="0"/>
              <a:t>állapotból</a:t>
            </a:r>
            <a:r>
              <a:rPr lang="hu-HU" sz="2800" dirty="0"/>
              <a:t>.</a:t>
            </a:r>
          </a:p>
          <a:p>
            <a:pPr marL="0" indent="0">
              <a:buNone/>
            </a:pPr>
            <a:endParaRPr lang="hu-HU" dirty="0"/>
          </a:p>
        </p:txBody>
      </p:sp>
      <p:pic>
        <p:nvPicPr>
          <p:cNvPr id="2" name="Kép 1"/>
          <p:cNvPicPr>
            <a:picLocks noChangeAspect="1"/>
          </p:cNvPicPr>
          <p:nvPr/>
        </p:nvPicPr>
        <p:blipFill rotWithShape="1">
          <a:blip r:embed="rId2">
            <a:extLst>
              <a:ext uri="{28A0092B-C50C-407E-A947-70E740481C1C}">
                <a14:useLocalDpi xmlns:a14="http://schemas.microsoft.com/office/drawing/2010/main" val="0"/>
              </a:ext>
            </a:extLst>
          </a:blip>
          <a:srcRect l="21619" r="20983"/>
          <a:stretch/>
        </p:blipFill>
        <p:spPr>
          <a:xfrm>
            <a:off x="5076056" y="2549059"/>
            <a:ext cx="3662974" cy="3737128"/>
          </a:xfrm>
          <a:prstGeom prst="rect">
            <a:avLst/>
          </a:prstGeom>
        </p:spPr>
      </p:pic>
    </p:spTree>
    <p:extLst>
      <p:ext uri="{BB962C8B-B14F-4D97-AF65-F5344CB8AC3E}">
        <p14:creationId xmlns:p14="http://schemas.microsoft.com/office/powerpoint/2010/main" val="25790303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8"/>
            <a:ext cx="8640960" cy="5865515"/>
          </a:xfrm>
        </p:spPr>
        <p:txBody>
          <a:bodyPr>
            <a:normAutofit/>
          </a:bodyPr>
          <a:lstStyle/>
          <a:p>
            <a:pPr marL="0" indent="0">
              <a:spcBef>
                <a:spcPts val="0"/>
              </a:spcBef>
              <a:buNone/>
            </a:pPr>
            <a:r>
              <a:rPr lang="hu-HU" sz="3200" dirty="0" smtClean="0"/>
              <a:t>Lavíroznak a védelem és az agresszió között. Hol bőkezűek a prostituáltakkal, hogy pedig dühödtek követelnek még több pénzt maguknak.</a:t>
            </a:r>
          </a:p>
          <a:p>
            <a:pPr marL="0" indent="0">
              <a:spcBef>
                <a:spcPts val="0"/>
              </a:spcBef>
              <a:buNone/>
            </a:pPr>
            <a:r>
              <a:rPr lang="hu-HU" sz="3200" dirty="0" smtClean="0"/>
              <a:t>Az „adósság rendszere” a prostituáltak függőségének klasszikus módszere. Ez nagyon elterjedt.</a:t>
            </a:r>
          </a:p>
          <a:p>
            <a:pPr marL="0" indent="0">
              <a:spcBef>
                <a:spcPts val="0"/>
              </a:spcBef>
              <a:buNone/>
            </a:pPr>
            <a:endParaRPr lang="hu-HU" sz="3200" dirty="0"/>
          </a:p>
          <a:p>
            <a:pPr marL="0" indent="0">
              <a:spcBef>
                <a:spcPts val="0"/>
              </a:spcBef>
              <a:buNone/>
            </a:pPr>
            <a:r>
              <a:rPr lang="hu-HU" sz="3200" dirty="0" smtClean="0"/>
              <a:t>Fenntartják a félelmet, a függést a prostituáltakban. Ugyanakkor gyakran férjnek nevezik magukat, és ezt a szerepet </a:t>
            </a:r>
            <a:r>
              <a:rPr lang="hu-HU" sz="3200" dirty="0" err="1" smtClean="0"/>
              <a:t>játszák</a:t>
            </a:r>
            <a:r>
              <a:rPr lang="hu-HU" sz="3200" dirty="0" smtClean="0"/>
              <a:t> el.</a:t>
            </a:r>
            <a:endParaRPr lang="hu-HU" sz="3200" dirty="0"/>
          </a:p>
        </p:txBody>
      </p:sp>
    </p:spTree>
    <p:extLst>
      <p:ext uri="{BB962C8B-B14F-4D97-AF65-F5344CB8AC3E}">
        <p14:creationId xmlns:p14="http://schemas.microsoft.com/office/powerpoint/2010/main" val="32066953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323528" y="260648"/>
            <a:ext cx="8640960" cy="5865515"/>
          </a:xfrm>
        </p:spPr>
        <p:txBody>
          <a:bodyPr>
            <a:normAutofit/>
          </a:bodyPr>
          <a:lstStyle/>
          <a:p>
            <a:pPr marL="0" indent="0">
              <a:spcBef>
                <a:spcPts val="0"/>
              </a:spcBef>
              <a:buNone/>
            </a:pPr>
            <a:r>
              <a:rPr lang="hu-HU" sz="3200" dirty="0" smtClean="0"/>
              <a:t>A prostitúció nem működhet a kerítők nélkül. A kerítés jól szervezett kizsákmányoló rendszer.</a:t>
            </a:r>
          </a:p>
          <a:p>
            <a:pPr marL="0" indent="0">
              <a:spcBef>
                <a:spcPts val="0"/>
              </a:spcBef>
              <a:buNone/>
            </a:pPr>
            <a:endParaRPr lang="hu-HU" sz="3200" dirty="0" smtClean="0"/>
          </a:p>
          <a:p>
            <a:pPr marL="0" indent="0">
              <a:spcBef>
                <a:spcPts val="0"/>
              </a:spcBef>
              <a:buNone/>
            </a:pPr>
            <a:r>
              <a:rPr lang="hu-HU" sz="3200" dirty="0" smtClean="0"/>
              <a:t>Anélkül, hogy felmentenénk őket a felelősség alól, el lehet gondolkodni az ő életútjukon is! Egy kerítő sem születik annak, mint ahogy a prostituáltak sem születnek prostituálnak!</a:t>
            </a:r>
            <a:endParaRPr lang="hu-HU" sz="3200" dirty="0"/>
          </a:p>
        </p:txBody>
      </p:sp>
    </p:spTree>
    <p:extLst>
      <p:ext uri="{BB962C8B-B14F-4D97-AF65-F5344CB8AC3E}">
        <p14:creationId xmlns:p14="http://schemas.microsoft.com/office/powerpoint/2010/main" val="37560061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Autofit/>
          </a:bodyPr>
          <a:lstStyle/>
          <a:p>
            <a:r>
              <a:rPr lang="hu-HU" sz="3200" b="1" dirty="0" smtClean="0"/>
              <a:t>A prostitúció és a pornográfia összefüggése</a:t>
            </a:r>
            <a:endParaRPr lang="hu-HU" sz="3200" b="1" dirty="0"/>
          </a:p>
        </p:txBody>
      </p:sp>
      <p:sp>
        <p:nvSpPr>
          <p:cNvPr id="3" name="Tartalom helye 2"/>
          <p:cNvSpPr>
            <a:spLocks noGrp="1"/>
          </p:cNvSpPr>
          <p:nvPr>
            <p:ph sz="quarter" idx="1"/>
          </p:nvPr>
        </p:nvSpPr>
        <p:spPr>
          <a:xfrm>
            <a:off x="301752" y="1527048"/>
            <a:ext cx="8503920" cy="4854280"/>
          </a:xfrm>
        </p:spPr>
        <p:txBody>
          <a:bodyPr>
            <a:normAutofit/>
          </a:bodyPr>
          <a:lstStyle/>
          <a:p>
            <a:pPr marL="0" indent="0">
              <a:spcBef>
                <a:spcPts val="0"/>
              </a:spcBef>
              <a:buNone/>
            </a:pPr>
            <a:r>
              <a:rPr lang="hu-HU" sz="2800" dirty="0" smtClean="0"/>
              <a:t>A pornográfiát a férfiak készítik férfiak részére, ezzel a szexualitás hamis filozófiáját terjesztve.</a:t>
            </a:r>
          </a:p>
          <a:p>
            <a:pPr marL="0" indent="0">
              <a:spcBef>
                <a:spcPts val="0"/>
              </a:spcBef>
              <a:buNone/>
            </a:pPr>
            <a:endParaRPr lang="hu-HU" sz="2800" dirty="0" smtClean="0"/>
          </a:p>
          <a:p>
            <a:pPr marL="0" indent="0" algn="ctr">
              <a:spcBef>
                <a:spcPts val="0"/>
              </a:spcBef>
              <a:buNone/>
            </a:pPr>
            <a:r>
              <a:rPr lang="hu-HU" sz="2800" b="1" dirty="0" smtClean="0"/>
              <a:t>A pornográfia a személyt tárgy szintjére alacsonyítja, és rabszolgává teszi a felhasználók egoista vágyainak szolgálatában.</a:t>
            </a:r>
          </a:p>
          <a:p>
            <a:pPr marL="0" indent="0" algn="ctr">
              <a:spcBef>
                <a:spcPts val="0"/>
              </a:spcBef>
              <a:buNone/>
            </a:pPr>
            <a:endParaRPr lang="hu-HU" sz="2800" b="1" dirty="0" smtClean="0"/>
          </a:p>
          <a:p>
            <a:pPr marL="0" indent="0">
              <a:spcBef>
                <a:spcPts val="0"/>
              </a:spcBef>
              <a:buNone/>
            </a:pPr>
            <a:r>
              <a:rPr lang="hu-HU" sz="2800" dirty="0" smtClean="0"/>
              <a:t>A pornográfia azt akarja bizonyítani és bemutatni, hogy a nő csak abban talál örömet, ha megszégyenítik, és ha a férfiak uralkodnak felette.</a:t>
            </a:r>
          </a:p>
        </p:txBody>
      </p:sp>
    </p:spTree>
    <p:extLst>
      <p:ext uri="{BB962C8B-B14F-4D97-AF65-F5344CB8AC3E}">
        <p14:creationId xmlns:p14="http://schemas.microsoft.com/office/powerpoint/2010/main" val="19407711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Autofit/>
          </a:bodyPr>
          <a:lstStyle/>
          <a:p>
            <a:r>
              <a:rPr lang="hu-HU" sz="3200" b="1" dirty="0"/>
              <a:t>A prostitúció és a pornográfia összefüggése</a:t>
            </a:r>
            <a:endParaRPr lang="hu-HU" sz="3200" dirty="0"/>
          </a:p>
        </p:txBody>
      </p:sp>
      <p:sp>
        <p:nvSpPr>
          <p:cNvPr id="3" name="Tartalom helye 2"/>
          <p:cNvSpPr>
            <a:spLocks noGrp="1"/>
          </p:cNvSpPr>
          <p:nvPr>
            <p:ph sz="quarter" idx="1"/>
          </p:nvPr>
        </p:nvSpPr>
        <p:spPr>
          <a:xfrm>
            <a:off x="457200" y="1484784"/>
            <a:ext cx="8229600" cy="4641379"/>
          </a:xfrm>
        </p:spPr>
        <p:txBody>
          <a:bodyPr/>
          <a:lstStyle/>
          <a:p>
            <a:pPr marL="0" indent="0" algn="ctr">
              <a:buNone/>
            </a:pPr>
            <a:r>
              <a:rPr lang="hu-HU" b="1" dirty="0" smtClean="0"/>
              <a:t>A pornográfia a prostitúció előszobája!</a:t>
            </a:r>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060848"/>
            <a:ext cx="6350000" cy="4267200"/>
          </a:xfrm>
          <a:prstGeom prst="rect">
            <a:avLst/>
          </a:prstGeom>
        </p:spPr>
      </p:pic>
    </p:spTree>
    <p:extLst>
      <p:ext uri="{BB962C8B-B14F-4D97-AF65-F5344CB8AC3E}">
        <p14:creationId xmlns:p14="http://schemas.microsoft.com/office/powerpoint/2010/main" val="25028499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Autofit/>
          </a:bodyPr>
          <a:lstStyle/>
          <a:p>
            <a:r>
              <a:rPr lang="hu-HU" sz="3200" b="1" dirty="0"/>
              <a:t>A prostitúció és a pornográfia összefüggése</a:t>
            </a:r>
            <a:endParaRPr lang="hu-HU" sz="3200" dirty="0"/>
          </a:p>
        </p:txBody>
      </p:sp>
      <p:sp>
        <p:nvSpPr>
          <p:cNvPr id="3" name="Tartalom helye 2"/>
          <p:cNvSpPr>
            <a:spLocks noGrp="1"/>
          </p:cNvSpPr>
          <p:nvPr>
            <p:ph sz="quarter" idx="1"/>
          </p:nvPr>
        </p:nvSpPr>
        <p:spPr>
          <a:xfrm>
            <a:off x="301752" y="1484784"/>
            <a:ext cx="8662736" cy="4916190"/>
          </a:xfrm>
        </p:spPr>
        <p:txBody>
          <a:bodyPr>
            <a:normAutofit/>
          </a:bodyPr>
          <a:lstStyle/>
          <a:p>
            <a:pPr marL="0" indent="0">
              <a:spcBef>
                <a:spcPts val="0"/>
              </a:spcBef>
              <a:buNone/>
            </a:pPr>
            <a:r>
              <a:rPr lang="hu-HU" dirty="0" smtClean="0"/>
              <a:t>A szexuális támadások és erőszak többségénél szerepe van a pornográfiának.</a:t>
            </a:r>
          </a:p>
          <a:p>
            <a:pPr marL="0" indent="0">
              <a:spcBef>
                <a:spcPts val="0"/>
              </a:spcBef>
              <a:buNone/>
            </a:pPr>
            <a:r>
              <a:rPr lang="hu-HU" dirty="0" smtClean="0"/>
              <a:t>200 prostituáltból 193 számolt be nemi erőszakról. Az erőszakolók csaknem negyede (23%) használta a pornográfiát.</a:t>
            </a:r>
          </a:p>
          <a:p>
            <a:pPr marL="0" indent="0">
              <a:spcBef>
                <a:spcPts val="0"/>
              </a:spcBef>
              <a:buNone/>
            </a:pPr>
            <a:endParaRPr lang="hu-HU" dirty="0"/>
          </a:p>
          <a:p>
            <a:pPr marL="0" indent="0">
              <a:spcBef>
                <a:spcPts val="0"/>
              </a:spcBef>
              <a:buNone/>
            </a:pPr>
            <a:r>
              <a:rPr lang="hu-HU" dirty="0" smtClean="0"/>
              <a:t>A pornográfia tagadja</a:t>
            </a:r>
          </a:p>
          <a:p>
            <a:pPr marL="0" indent="0">
              <a:spcBef>
                <a:spcPts val="0"/>
              </a:spcBef>
              <a:buNone/>
            </a:pPr>
            <a:r>
              <a:rPr lang="hu-HU" dirty="0" smtClean="0"/>
              <a:t>a nők emberi mivoltát.</a:t>
            </a:r>
          </a:p>
          <a:p>
            <a:pPr marL="0" indent="0">
              <a:spcBef>
                <a:spcPts val="0"/>
              </a:spcBef>
              <a:buNone/>
            </a:pPr>
            <a:r>
              <a:rPr lang="hu-HU" dirty="0" smtClean="0"/>
              <a:t>A nők testét tárgynak tartja,</a:t>
            </a:r>
          </a:p>
          <a:p>
            <a:pPr marL="0" indent="0">
              <a:spcBef>
                <a:spcPts val="0"/>
              </a:spcBef>
              <a:buNone/>
            </a:pPr>
            <a:r>
              <a:rPr lang="hu-HU" dirty="0" smtClean="0"/>
              <a:t>amit eladhatónak,</a:t>
            </a:r>
          </a:p>
          <a:p>
            <a:pPr marL="0" indent="0">
              <a:spcBef>
                <a:spcPts val="0"/>
              </a:spcBef>
              <a:buNone/>
            </a:pPr>
            <a:r>
              <a:rPr lang="hu-HU" dirty="0" smtClean="0"/>
              <a:t>értékesíthetőnek tekint.</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645024"/>
            <a:ext cx="4130170" cy="2755950"/>
          </a:xfrm>
          <a:prstGeom prst="rect">
            <a:avLst/>
          </a:prstGeom>
        </p:spPr>
      </p:pic>
    </p:spTree>
    <p:extLst>
      <p:ext uri="{BB962C8B-B14F-4D97-AF65-F5344CB8AC3E}">
        <p14:creationId xmlns:p14="http://schemas.microsoft.com/office/powerpoint/2010/main" val="859878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A prostitúció és a drog</a:t>
            </a:r>
            <a:endParaRPr lang="hu-HU" sz="4000" b="1" dirty="0"/>
          </a:p>
        </p:txBody>
      </p:sp>
      <p:sp>
        <p:nvSpPr>
          <p:cNvPr id="3" name="Tartalom helye 2"/>
          <p:cNvSpPr>
            <a:spLocks noGrp="1"/>
          </p:cNvSpPr>
          <p:nvPr>
            <p:ph sz="quarter" idx="1"/>
          </p:nvPr>
        </p:nvSpPr>
        <p:spPr>
          <a:xfrm>
            <a:off x="179512" y="1527048"/>
            <a:ext cx="8784976" cy="4572000"/>
          </a:xfrm>
        </p:spPr>
        <p:txBody>
          <a:bodyPr>
            <a:noAutofit/>
          </a:bodyPr>
          <a:lstStyle/>
          <a:p>
            <a:pPr marL="0" indent="0">
              <a:spcBef>
                <a:spcPts val="0"/>
              </a:spcBef>
              <a:buNone/>
            </a:pPr>
            <a:r>
              <a:rPr lang="hu-HU" sz="2800" dirty="0" smtClean="0"/>
              <a:t>A kábítószernek két fő szerepe van a prostitúcióban:</a:t>
            </a:r>
          </a:p>
          <a:p>
            <a:pPr marL="0" indent="0">
              <a:spcBef>
                <a:spcPts val="0"/>
              </a:spcBef>
              <a:buNone/>
            </a:pPr>
            <a:endParaRPr lang="hu-HU" sz="2800" dirty="0" smtClean="0"/>
          </a:p>
          <a:p>
            <a:pPr marL="514350" indent="-514350">
              <a:spcBef>
                <a:spcPts val="0"/>
              </a:spcBef>
              <a:buAutoNum type="arabicPeriod"/>
            </a:pPr>
            <a:r>
              <a:rPr lang="hu-HU" sz="2800" dirty="0" smtClean="0"/>
              <a:t>A prostitúcióra kényszerülő személyeknek „segít” kibírni ezt a fajta életet. Menekülés a valósággal való szembenézés elől. Segít kibírni a hazugságot, a megalázásokat, az erőszakot, a körülményeket.</a:t>
            </a:r>
          </a:p>
          <a:p>
            <a:pPr marL="514350" indent="-514350">
              <a:spcBef>
                <a:spcPts val="0"/>
              </a:spcBef>
              <a:buFont typeface="Wingdings 2"/>
              <a:buAutoNum type="arabicPeriod"/>
            </a:pPr>
            <a:r>
              <a:rPr lang="hu-HU" sz="2800" dirty="0" smtClean="0"/>
              <a:t>Akik </a:t>
            </a:r>
            <a:r>
              <a:rPr lang="hu-HU" sz="2800" dirty="0"/>
              <a:t>kábítószeresek, időnként azért prostituálódnak, hogy a naponta szükséges anyag megvásárlásához szükséges pénzt előteremtsék</a:t>
            </a:r>
            <a:r>
              <a:rPr lang="hu-HU" sz="2800" dirty="0" smtClean="0"/>
              <a:t>.</a:t>
            </a:r>
            <a:endParaRPr lang="hu-HU" sz="2800" dirty="0"/>
          </a:p>
        </p:txBody>
      </p:sp>
    </p:spTree>
    <p:extLst>
      <p:ext uri="{BB962C8B-B14F-4D97-AF65-F5344CB8AC3E}">
        <p14:creationId xmlns:p14="http://schemas.microsoft.com/office/powerpoint/2010/main" val="15657277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A nemek közötti egyenlőségről</a:t>
            </a:r>
            <a:endParaRPr lang="hu-HU" sz="4000" b="1" dirty="0"/>
          </a:p>
        </p:txBody>
      </p:sp>
      <p:sp>
        <p:nvSpPr>
          <p:cNvPr id="3" name="Tartalom helye 2"/>
          <p:cNvSpPr>
            <a:spLocks noGrp="1"/>
          </p:cNvSpPr>
          <p:nvPr>
            <p:ph sz="quarter" idx="1"/>
          </p:nvPr>
        </p:nvSpPr>
        <p:spPr/>
        <p:txBody>
          <a:bodyPr>
            <a:normAutofit/>
          </a:bodyPr>
          <a:lstStyle/>
          <a:p>
            <a:pPr marL="0" indent="0">
              <a:spcBef>
                <a:spcPts val="0"/>
              </a:spcBef>
              <a:buNone/>
            </a:pPr>
            <a:r>
              <a:rPr lang="hu-HU" sz="2800" dirty="0" smtClean="0"/>
              <a:t>A nemek egyenjogúságán alapuló társadalom elvével szöges ellentétben áll a férfiaknak az állami törvényhozás által megerősített „joga” ahhoz, hogy nőket megvásároljanak.</a:t>
            </a:r>
          </a:p>
          <a:p>
            <a:pPr marL="0" indent="0">
              <a:spcBef>
                <a:spcPts val="0"/>
              </a:spcBef>
              <a:buNone/>
            </a:pPr>
            <a:endParaRPr lang="hu-HU" sz="2800" dirty="0" smtClean="0"/>
          </a:p>
          <a:p>
            <a:pPr marL="0" indent="0">
              <a:spcBef>
                <a:spcPts val="0"/>
              </a:spcBef>
              <a:buNone/>
            </a:pPr>
            <a:r>
              <a:rPr lang="hu-HU" sz="2800" b="1" dirty="0" smtClean="0"/>
              <a:t>Ezért nem tarthatjuk demokratikusnak azt az államot, amely legalizálja a nők férfiak általi kizsákmányolását. </a:t>
            </a:r>
            <a:r>
              <a:rPr lang="hu-HU" sz="2800" dirty="0" smtClean="0"/>
              <a:t>A nemek közötti egyenlőség elérhetetlen marad mindaddig, amíg ezt a helyzetet az állami jogalkotás meg nem változtatja!</a:t>
            </a:r>
            <a:endParaRPr lang="hu-HU" sz="2800" dirty="0"/>
          </a:p>
        </p:txBody>
      </p:sp>
    </p:spTree>
    <p:extLst>
      <p:ext uri="{BB962C8B-B14F-4D97-AF65-F5344CB8AC3E}">
        <p14:creationId xmlns:p14="http://schemas.microsoft.com/office/powerpoint/2010/main" val="31133529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 nemek közötti egyenlőségről</a:t>
            </a:r>
          </a:p>
        </p:txBody>
      </p:sp>
      <p:sp>
        <p:nvSpPr>
          <p:cNvPr id="3" name="Tartalom helye 2"/>
          <p:cNvSpPr>
            <a:spLocks noGrp="1"/>
          </p:cNvSpPr>
          <p:nvPr>
            <p:ph sz="quarter" idx="1"/>
          </p:nvPr>
        </p:nvSpPr>
        <p:spPr>
          <a:xfrm>
            <a:off x="301752" y="1412776"/>
            <a:ext cx="8503920" cy="4686272"/>
          </a:xfrm>
        </p:spPr>
        <p:txBody>
          <a:bodyPr>
            <a:normAutofit/>
          </a:bodyPr>
          <a:lstStyle/>
          <a:p>
            <a:pPr marL="0" indent="0">
              <a:spcBef>
                <a:spcPts val="0"/>
              </a:spcBef>
              <a:buNone/>
            </a:pPr>
            <a:r>
              <a:rPr lang="hu-HU" sz="2800" dirty="0" smtClean="0"/>
              <a:t>Fontos lenne, hogy megértsük, hogy mit jelent nőnek és férfinak lenni.</a:t>
            </a:r>
          </a:p>
          <a:p>
            <a:pPr marL="0" indent="0">
              <a:spcBef>
                <a:spcPts val="0"/>
              </a:spcBef>
              <a:buNone/>
            </a:pPr>
            <a:r>
              <a:rPr lang="hu-HU" sz="2800" dirty="0" smtClean="0"/>
              <a:t>A nők testének tisztelete alapvető fontossággal bír egy egészséges</a:t>
            </a:r>
          </a:p>
          <a:p>
            <a:pPr marL="0" indent="0">
              <a:spcBef>
                <a:spcPts val="0"/>
              </a:spcBef>
              <a:buNone/>
            </a:pPr>
            <a:r>
              <a:rPr lang="hu-HU" sz="2800" dirty="0" smtClean="0"/>
              <a:t>és demokratikus</a:t>
            </a:r>
          </a:p>
          <a:p>
            <a:pPr marL="0" indent="0">
              <a:spcBef>
                <a:spcPts val="0"/>
              </a:spcBef>
              <a:buNone/>
            </a:pPr>
            <a:r>
              <a:rPr lang="hu-HU" sz="2800" dirty="0" smtClean="0"/>
              <a:t>államban!</a:t>
            </a:r>
            <a:endParaRPr lang="hu-HU" sz="28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780927"/>
            <a:ext cx="5436096" cy="3624063"/>
          </a:xfrm>
          <a:prstGeom prst="rect">
            <a:avLst/>
          </a:prstGeom>
        </p:spPr>
      </p:pic>
    </p:spTree>
    <p:extLst>
      <p:ext uri="{BB962C8B-B14F-4D97-AF65-F5344CB8AC3E}">
        <p14:creationId xmlns:p14="http://schemas.microsoft.com/office/powerpoint/2010/main" val="10806920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SVÉDORSZÁG</a:t>
            </a:r>
            <a:endParaRPr lang="hu-HU" sz="4000" b="1" dirty="0"/>
          </a:p>
        </p:txBody>
      </p:sp>
      <p:sp>
        <p:nvSpPr>
          <p:cNvPr id="3" name="Tartalom helye 2"/>
          <p:cNvSpPr>
            <a:spLocks noGrp="1"/>
          </p:cNvSpPr>
          <p:nvPr>
            <p:ph sz="quarter" idx="1"/>
          </p:nvPr>
        </p:nvSpPr>
        <p:spPr>
          <a:xfrm>
            <a:off x="251520" y="1484784"/>
            <a:ext cx="8712968" cy="4968552"/>
          </a:xfrm>
        </p:spPr>
        <p:txBody>
          <a:bodyPr>
            <a:noAutofit/>
          </a:bodyPr>
          <a:lstStyle/>
          <a:p>
            <a:pPr marL="0" indent="0">
              <a:spcBef>
                <a:spcPts val="0"/>
              </a:spcBef>
              <a:buNone/>
            </a:pPr>
            <a:r>
              <a:rPr lang="hu-HU" sz="2800" b="1" dirty="0" smtClean="0"/>
              <a:t>Svédországban a prostitúciót a nők és gyermekek elleni férfierőszak egyik megnyilvánulásának tekintik. </a:t>
            </a:r>
            <a:r>
              <a:rPr lang="hu-HU" sz="2800" dirty="0" smtClean="0"/>
              <a:t>Hivatalosan elismerik, hogy a prostitúció jelentős társadalmi problémát okoz és ártalmas nemcsak a benne lévő személyekre, hanem az egész társadalomra.</a:t>
            </a:r>
          </a:p>
          <a:p>
            <a:pPr marL="0" indent="0">
              <a:spcBef>
                <a:spcPts val="0"/>
              </a:spcBef>
              <a:buNone/>
            </a:pPr>
            <a:r>
              <a:rPr lang="hu-HU" sz="2800" dirty="0" smtClean="0"/>
              <a:t>A svéd kormány és a parlament 1999-ben olyan törvényeket fogadott el, amik a szexuális szolgáltatás vásárlását vagy annak a kísérletét bűncselekménnyé minősítették. Ugyanakkor a prostitúció áldozatainak semmilyen jogi szankciótól nem kell tartaniuk.</a:t>
            </a:r>
          </a:p>
        </p:txBody>
      </p:sp>
    </p:spTree>
    <p:extLst>
      <p:ext uri="{BB962C8B-B14F-4D97-AF65-F5344CB8AC3E}">
        <p14:creationId xmlns:p14="http://schemas.microsoft.com/office/powerpoint/2010/main" val="32965789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SVÉDORSZÁG</a:t>
            </a:r>
            <a:endParaRPr lang="hu-HU" sz="4000" b="1" dirty="0"/>
          </a:p>
        </p:txBody>
      </p:sp>
      <p:sp>
        <p:nvSpPr>
          <p:cNvPr id="3" name="Tartalom helye 2"/>
          <p:cNvSpPr>
            <a:spLocks noGrp="1"/>
          </p:cNvSpPr>
          <p:nvPr>
            <p:ph sz="quarter" idx="1"/>
          </p:nvPr>
        </p:nvSpPr>
        <p:spPr>
          <a:xfrm>
            <a:off x="179512" y="1527048"/>
            <a:ext cx="8784976" cy="4854280"/>
          </a:xfrm>
        </p:spPr>
        <p:txBody>
          <a:bodyPr>
            <a:noAutofit/>
          </a:bodyPr>
          <a:lstStyle/>
          <a:p>
            <a:pPr marL="0" indent="0">
              <a:spcBef>
                <a:spcPts val="0"/>
              </a:spcBef>
              <a:buNone/>
            </a:pPr>
            <a:r>
              <a:rPr lang="hu-HU" sz="2600" dirty="0" smtClean="0"/>
              <a:t>A törvény életbe lépése óta drámaian csökkent az utcai prostitúció. A törvény társadalmi támogatottsága széleskörű, és folyamatosan nő.</a:t>
            </a:r>
          </a:p>
          <a:p>
            <a:pPr marL="0" indent="0">
              <a:spcBef>
                <a:spcPts val="0"/>
              </a:spcBef>
              <a:buNone/>
            </a:pPr>
            <a:endParaRPr lang="hu-HU" sz="2600" dirty="0"/>
          </a:p>
          <a:p>
            <a:pPr marL="0" indent="0">
              <a:spcBef>
                <a:spcPts val="0"/>
              </a:spcBef>
              <a:buNone/>
            </a:pPr>
            <a:r>
              <a:rPr lang="hu-HU" sz="2600" dirty="0" smtClean="0"/>
              <a:t>Az emberkereskedőknek és a kerítőknek sokkal több pénzükbe, energiájukba kerül a prostitúció folytatása Svédországban, mint a törvény bevezetése előtt, mivel félnek a büntetésektől, ezért máshová szervezik a működésüket.</a:t>
            </a:r>
          </a:p>
          <a:p>
            <a:pPr marL="0" indent="0">
              <a:spcBef>
                <a:spcPts val="0"/>
              </a:spcBef>
              <a:buNone/>
            </a:pPr>
            <a:r>
              <a:rPr lang="hu-HU" sz="2600" dirty="0" smtClean="0"/>
              <a:t>Dél-Korea és a Fülöp-szigetek kormánya hasonló törvényt fogadott el a vásárlók ellen. Finnország 2006-ban hozott törvényt, ami a keresletet bünteti.</a:t>
            </a:r>
            <a:endParaRPr lang="hu-HU" sz="2600" dirty="0"/>
          </a:p>
        </p:txBody>
      </p:sp>
    </p:spTree>
    <p:extLst>
      <p:ext uri="{BB962C8B-B14F-4D97-AF65-F5344CB8AC3E}">
        <p14:creationId xmlns:p14="http://schemas.microsoft.com/office/powerpoint/2010/main" val="409553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395536" y="260648"/>
            <a:ext cx="8280920" cy="6192540"/>
          </a:xfrm>
        </p:spPr>
        <p:txBody>
          <a:bodyPr>
            <a:noAutofit/>
          </a:bodyPr>
          <a:lstStyle/>
          <a:p>
            <a:pPr marL="0" indent="0">
              <a:spcBef>
                <a:spcPts val="0"/>
              </a:spcBef>
              <a:buNone/>
            </a:pPr>
            <a:r>
              <a:rPr lang="hu-HU" sz="3200" dirty="0"/>
              <a:t>Liberális politikusok sokszor úgy vélik, hogy a prostitúcióhoz való jog a </a:t>
            </a:r>
            <a:r>
              <a:rPr lang="hu-HU" sz="3200" dirty="0" smtClean="0"/>
              <a:t>női önrendelkezés </a:t>
            </a:r>
            <a:r>
              <a:rPr lang="hu-HU" sz="3200" dirty="0"/>
              <a:t>része, és a többi szakmával egyenértékű </a:t>
            </a:r>
            <a:r>
              <a:rPr lang="hu-HU" sz="3200" dirty="0" smtClean="0"/>
              <a:t>foglalkozásként legalizálnák </a:t>
            </a:r>
            <a:r>
              <a:rPr lang="hu-HU" sz="3200" dirty="0"/>
              <a:t>ezt a tevékenységet</a:t>
            </a:r>
            <a:r>
              <a:rPr lang="hu-HU" sz="3200" dirty="0" smtClean="0"/>
              <a:t>.</a:t>
            </a:r>
          </a:p>
          <a:p>
            <a:pPr marL="0" indent="0">
              <a:spcBef>
                <a:spcPts val="0"/>
              </a:spcBef>
              <a:buNone/>
            </a:pPr>
            <a:endParaRPr lang="hu-HU" sz="3200" dirty="0"/>
          </a:p>
          <a:p>
            <a:pPr marL="0" indent="0">
              <a:spcBef>
                <a:spcPts val="0"/>
              </a:spcBef>
              <a:buNone/>
            </a:pPr>
            <a:r>
              <a:rPr lang="hu-HU" sz="3200" dirty="0" smtClean="0"/>
              <a:t>DE!</a:t>
            </a:r>
          </a:p>
          <a:p>
            <a:pPr marL="0" indent="0">
              <a:spcBef>
                <a:spcPts val="0"/>
              </a:spcBef>
              <a:buNone/>
            </a:pPr>
            <a:r>
              <a:rPr lang="hu-HU" sz="3200" dirty="0" smtClean="0"/>
              <a:t>A prostitúció nem „szakma” és sohasem lesz az!</a:t>
            </a:r>
          </a:p>
          <a:p>
            <a:pPr marL="0" indent="0">
              <a:spcBef>
                <a:spcPts val="0"/>
              </a:spcBef>
              <a:buNone/>
            </a:pPr>
            <a:r>
              <a:rPr lang="hu-HU" sz="3200" dirty="0" smtClean="0"/>
              <a:t>Ha szakmává kell válnia, akkor logikusan javasolni kellene, hogy felvegyék a szakmák névsorába, és megszervezzék a képzést is.</a:t>
            </a:r>
            <a:endParaRPr lang="hu-HU" sz="3200" dirty="0"/>
          </a:p>
        </p:txBody>
      </p:sp>
    </p:spTree>
    <p:extLst>
      <p:ext uri="{BB962C8B-B14F-4D97-AF65-F5344CB8AC3E}">
        <p14:creationId xmlns:p14="http://schemas.microsoft.com/office/powerpoint/2010/main" val="254319282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Amerikai Egyesült Államok</a:t>
            </a:r>
            <a:endParaRPr lang="hu-HU" sz="4000" b="1" dirty="0"/>
          </a:p>
        </p:txBody>
      </p:sp>
      <p:sp>
        <p:nvSpPr>
          <p:cNvPr id="3" name="Tartalom helye 2"/>
          <p:cNvSpPr>
            <a:spLocks noGrp="1"/>
          </p:cNvSpPr>
          <p:nvPr>
            <p:ph sz="quarter" idx="1"/>
          </p:nvPr>
        </p:nvSpPr>
        <p:spPr>
          <a:xfrm>
            <a:off x="179512" y="1527048"/>
            <a:ext cx="8712968" cy="4572000"/>
          </a:xfrm>
        </p:spPr>
        <p:txBody>
          <a:bodyPr>
            <a:noAutofit/>
          </a:bodyPr>
          <a:lstStyle/>
          <a:p>
            <a:pPr marL="0" indent="0">
              <a:spcBef>
                <a:spcPts val="0"/>
              </a:spcBef>
              <a:buNone/>
            </a:pPr>
            <a:r>
              <a:rPr lang="hu-HU" b="1" dirty="0" smtClean="0"/>
              <a:t>2002-ben az Egyesült Államok kormánya egy erős állásfoglalást fogadott el a prostitúció legalizálása ellen. </a:t>
            </a:r>
            <a:r>
              <a:rPr lang="hu-HU" dirty="0" smtClean="0"/>
              <a:t>A prostitúciót természeténél fogva ártalmasnak és embertelennek tartja, amely táplálja a modernkori rabszolgaság egyik formáját, az emberkereskedelmet.</a:t>
            </a:r>
          </a:p>
          <a:p>
            <a:pPr marL="0" indent="0">
              <a:spcBef>
                <a:spcPts val="0"/>
              </a:spcBef>
              <a:buNone/>
            </a:pPr>
            <a:r>
              <a:rPr lang="hu-HU" dirty="0" smtClean="0"/>
              <a:t>„Nincs bizonyíték rá, hogy a </a:t>
            </a:r>
            <a:r>
              <a:rPr lang="hu-HU" dirty="0" err="1" smtClean="0"/>
              <a:t>legalizáció</a:t>
            </a:r>
            <a:r>
              <a:rPr lang="hu-HU" dirty="0" smtClean="0"/>
              <a:t> bármely országban is csökkentette volna az emberkereskedelem áldozatainak számát. A törvényesített prostitúció védi leginkább az emberkereskedelmet.”</a:t>
            </a:r>
          </a:p>
          <a:p>
            <a:pPr marL="0" indent="0" algn="r">
              <a:spcBef>
                <a:spcPts val="0"/>
              </a:spcBef>
              <a:buNone/>
            </a:pPr>
            <a:r>
              <a:rPr lang="hu-HU" sz="2000" i="1" dirty="0" smtClean="0"/>
              <a:t>(Az Egyesült Államok Külügyminisztériuma, Jelentés az emberkereskedelemről, 2004.)</a:t>
            </a:r>
            <a:endParaRPr lang="hu-HU" sz="2000" i="1" dirty="0"/>
          </a:p>
        </p:txBody>
      </p:sp>
    </p:spTree>
    <p:extLst>
      <p:ext uri="{BB962C8B-B14F-4D97-AF65-F5344CB8AC3E}">
        <p14:creationId xmlns:p14="http://schemas.microsoft.com/office/powerpoint/2010/main" val="41068549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Amerikai Egyesült Államok</a:t>
            </a:r>
            <a:endParaRPr lang="hu-HU" sz="4000" b="1" dirty="0"/>
          </a:p>
        </p:txBody>
      </p:sp>
      <p:sp>
        <p:nvSpPr>
          <p:cNvPr id="3" name="Tartalom helye 2"/>
          <p:cNvSpPr>
            <a:spLocks noGrp="1"/>
          </p:cNvSpPr>
          <p:nvPr>
            <p:ph sz="quarter" idx="1"/>
          </p:nvPr>
        </p:nvSpPr>
        <p:spPr>
          <a:xfrm>
            <a:off x="251520" y="1484784"/>
            <a:ext cx="8640960" cy="4641379"/>
          </a:xfrm>
        </p:spPr>
        <p:txBody>
          <a:bodyPr>
            <a:normAutofit/>
          </a:bodyPr>
          <a:lstStyle/>
          <a:p>
            <a:pPr marL="0" indent="0">
              <a:spcBef>
                <a:spcPts val="0"/>
              </a:spcBef>
              <a:buNone/>
            </a:pPr>
            <a:r>
              <a:rPr lang="hu-HU" sz="2800" dirty="0" smtClean="0"/>
              <a:t>„Az Egyesült Nemzetek Békefenntartó Tevékenységének Hivatala megállapítja, hogy a prostituált nők használata a hadműveleti területeken kihasználó jellegű. Megtiltja az Egyesült Nemzetek békefenntartó személyzete számára a szexuális szolgáltatások vásárlását, azon bárok, éjszakai klubok, bordélyok és hotelek  látogatását, ahol a szexuális kihasználás és a prostitúció jelen van.”</a:t>
            </a:r>
          </a:p>
          <a:p>
            <a:pPr marL="0" indent="0" algn="r">
              <a:spcBef>
                <a:spcPts val="0"/>
              </a:spcBef>
              <a:buNone/>
            </a:pPr>
            <a:r>
              <a:rPr lang="hu-HU" sz="2400" i="1" dirty="0" smtClean="0"/>
              <a:t>(Embercsempészet és az Egyesült Nemzetek Békefenntartása, 2004)</a:t>
            </a:r>
            <a:endParaRPr lang="hu-HU" sz="2400" i="1" dirty="0"/>
          </a:p>
        </p:txBody>
      </p:sp>
    </p:spTree>
    <p:extLst>
      <p:ext uri="{BB962C8B-B14F-4D97-AF65-F5344CB8AC3E}">
        <p14:creationId xmlns:p14="http://schemas.microsoft.com/office/powerpoint/2010/main" val="29770759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AUSZTRÁLIA</a:t>
            </a:r>
            <a:endParaRPr lang="hu-HU" sz="4000" b="1" dirty="0"/>
          </a:p>
        </p:txBody>
      </p:sp>
      <p:sp>
        <p:nvSpPr>
          <p:cNvPr id="3" name="Tartalom helye 2"/>
          <p:cNvSpPr>
            <a:spLocks noGrp="1"/>
          </p:cNvSpPr>
          <p:nvPr>
            <p:ph sz="quarter" idx="1"/>
          </p:nvPr>
        </p:nvSpPr>
        <p:spPr>
          <a:xfrm>
            <a:off x="301752" y="1527048"/>
            <a:ext cx="8590728" cy="5070304"/>
          </a:xfrm>
        </p:spPr>
        <p:txBody>
          <a:bodyPr>
            <a:noAutofit/>
          </a:bodyPr>
          <a:lstStyle/>
          <a:p>
            <a:pPr marL="0" indent="0">
              <a:spcBef>
                <a:spcPts val="0"/>
              </a:spcBef>
              <a:buNone/>
            </a:pPr>
            <a:r>
              <a:rPr lang="hu-HU" sz="2800" dirty="0" smtClean="0"/>
              <a:t>Ausztrália egyik tagállamában, Victoria államban legalizálták a prostitúciót. A </a:t>
            </a:r>
            <a:r>
              <a:rPr lang="hu-HU" sz="2800" dirty="0" err="1" smtClean="0"/>
              <a:t>legalizáció</a:t>
            </a:r>
            <a:r>
              <a:rPr lang="hu-HU" sz="2800" dirty="0" smtClean="0"/>
              <a:t> állandósította az erőszakot és a kizsákmányolást.</a:t>
            </a:r>
          </a:p>
          <a:p>
            <a:pPr marL="0" indent="0">
              <a:spcBef>
                <a:spcPts val="0"/>
              </a:spcBef>
              <a:buNone/>
            </a:pPr>
            <a:r>
              <a:rPr lang="hu-HU" sz="2800" dirty="0" smtClean="0"/>
              <a:t>Azt remélték, hogy a törvényes szabályozás majd korlátozni fogja az iparág térnyerését, valójában épp az ellenkezője történt!</a:t>
            </a:r>
          </a:p>
          <a:p>
            <a:pPr marL="0" indent="0">
              <a:spcBef>
                <a:spcPts val="0"/>
              </a:spcBef>
              <a:buNone/>
            </a:pPr>
            <a:r>
              <a:rPr lang="hu-HU" sz="2800" dirty="0" smtClean="0"/>
              <a:t>1999-ben a legális bordélyok száma a 10 évvel azelőttihez 40-ről 94-re emelkedett. A több mint 100 illegális bordélyok száma a </a:t>
            </a:r>
            <a:r>
              <a:rPr lang="hu-HU" sz="2800" dirty="0" err="1" smtClean="0"/>
              <a:t>legalizáció</a:t>
            </a:r>
            <a:r>
              <a:rPr lang="hu-HU" sz="2800" dirty="0" smtClean="0"/>
              <a:t> után 12 hónap alatt megháromszorozódott!</a:t>
            </a:r>
          </a:p>
        </p:txBody>
      </p:sp>
    </p:spTree>
    <p:extLst>
      <p:ext uri="{BB962C8B-B14F-4D97-AF65-F5344CB8AC3E}">
        <p14:creationId xmlns:p14="http://schemas.microsoft.com/office/powerpoint/2010/main" val="41115348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AUSZTRÁLIA</a:t>
            </a:r>
            <a:endParaRPr lang="hu-HU" sz="4000" b="1" dirty="0"/>
          </a:p>
        </p:txBody>
      </p:sp>
      <p:sp>
        <p:nvSpPr>
          <p:cNvPr id="3" name="Tartalom helye 2"/>
          <p:cNvSpPr>
            <a:spLocks noGrp="1"/>
          </p:cNvSpPr>
          <p:nvPr>
            <p:ph sz="quarter" idx="1"/>
          </p:nvPr>
        </p:nvSpPr>
        <p:spPr>
          <a:xfrm>
            <a:off x="323528" y="1484784"/>
            <a:ext cx="8568952" cy="4968552"/>
          </a:xfrm>
        </p:spPr>
        <p:txBody>
          <a:bodyPr>
            <a:noAutofit/>
          </a:bodyPr>
          <a:lstStyle/>
          <a:p>
            <a:pPr marL="0" indent="0">
              <a:spcBef>
                <a:spcPts val="0"/>
              </a:spcBef>
              <a:buNone/>
            </a:pPr>
            <a:r>
              <a:rPr lang="hu-HU" dirty="0" smtClean="0"/>
              <a:t>A </a:t>
            </a:r>
            <a:r>
              <a:rPr lang="hu-HU" dirty="0" err="1" smtClean="0"/>
              <a:t>legalizáció</a:t>
            </a:r>
            <a:r>
              <a:rPr lang="hu-HU" dirty="0" smtClean="0"/>
              <a:t> bevezetése óta a szexuális kizsákmányolás minden formája robbanásszerűen növekedett az államban.</a:t>
            </a:r>
          </a:p>
          <a:p>
            <a:pPr marL="0" indent="0">
              <a:spcBef>
                <a:spcPts val="0"/>
              </a:spcBef>
              <a:buNone/>
            </a:pPr>
            <a:r>
              <a:rPr lang="hu-HU" dirty="0" smtClean="0"/>
              <a:t>Rendszeres, hogy a nőket sorba állítják, és szemrevételezik, mint bármely más árucikket.</a:t>
            </a:r>
          </a:p>
          <a:p>
            <a:pPr marL="0" indent="0">
              <a:spcBef>
                <a:spcPts val="0"/>
              </a:spcBef>
              <a:buNone/>
            </a:pPr>
            <a:r>
              <a:rPr lang="hu-HU" dirty="0" smtClean="0"/>
              <a:t>Külföldről tömegével hozzák be a lányokat az országba, az ausztrál bordélyok egyes becslések szerint hetente egy millió ausztrál dollár jövedelemre tesznek szert.</a:t>
            </a:r>
          </a:p>
          <a:p>
            <a:pPr marL="0" indent="0">
              <a:spcBef>
                <a:spcPts val="0"/>
              </a:spcBef>
              <a:buNone/>
            </a:pPr>
            <a:r>
              <a:rPr lang="hu-HU" dirty="0" smtClean="0"/>
              <a:t>A </a:t>
            </a:r>
            <a:r>
              <a:rPr lang="hu-HU" dirty="0" err="1" smtClean="0"/>
              <a:t>legalizáció</a:t>
            </a:r>
            <a:r>
              <a:rPr lang="hu-HU" dirty="0" smtClean="0"/>
              <a:t> elfogadottá teszi és igazolja a férfiak viselkedését. Az új úriemberek klubjaiban a férfiak a nők közös bántalmazása által kötődnek egymáshoz.</a:t>
            </a:r>
            <a:endParaRPr lang="hu-HU" dirty="0"/>
          </a:p>
        </p:txBody>
      </p:sp>
    </p:spTree>
    <p:extLst>
      <p:ext uri="{BB962C8B-B14F-4D97-AF65-F5344CB8AC3E}">
        <p14:creationId xmlns:p14="http://schemas.microsoft.com/office/powerpoint/2010/main" val="72855223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Az ENSZ dokumentumai</a:t>
            </a:r>
            <a:endParaRPr lang="hu-HU" sz="4000" b="1" dirty="0"/>
          </a:p>
        </p:txBody>
      </p:sp>
      <p:sp>
        <p:nvSpPr>
          <p:cNvPr id="3" name="Tartalom helye 2"/>
          <p:cNvSpPr>
            <a:spLocks noGrp="1"/>
          </p:cNvSpPr>
          <p:nvPr>
            <p:ph sz="quarter" idx="1"/>
          </p:nvPr>
        </p:nvSpPr>
        <p:spPr>
          <a:xfrm>
            <a:off x="301752" y="1527048"/>
            <a:ext cx="8503920" cy="4854280"/>
          </a:xfrm>
        </p:spPr>
        <p:txBody>
          <a:bodyPr>
            <a:normAutofit/>
          </a:bodyPr>
          <a:lstStyle/>
          <a:p>
            <a:pPr marL="0" indent="0">
              <a:spcBef>
                <a:spcPts val="0"/>
              </a:spcBef>
              <a:buNone/>
            </a:pPr>
            <a:r>
              <a:rPr lang="hu-HU" sz="2800" b="1" dirty="0" smtClean="0"/>
              <a:t>1949.</a:t>
            </a:r>
          </a:p>
          <a:p>
            <a:pPr marL="0" indent="0">
              <a:spcBef>
                <a:spcPts val="0"/>
              </a:spcBef>
              <a:buNone/>
            </a:pPr>
            <a:r>
              <a:rPr lang="hu-HU" sz="2800" b="1" dirty="0" smtClean="0"/>
              <a:t>Leszögezi az alapelvet: A prostitúció és a prostitúció céljait szolgáló emberkereskedelem „az emberi személy méltóságával és értékével összeegyeztethetetlen”.</a:t>
            </a:r>
            <a:endParaRPr lang="hu-HU" sz="2800" dirty="0"/>
          </a:p>
          <a:p>
            <a:pPr marL="0" indent="0">
              <a:spcBef>
                <a:spcPts val="0"/>
              </a:spcBef>
              <a:buNone/>
            </a:pPr>
            <a:r>
              <a:rPr lang="hu-HU" sz="2800" i="1" dirty="0" smtClean="0"/>
              <a:t>A prostitúcióban lévő nőket nem bűnözőknek, hanem védelemre szoruló áldozatoknak tekinti.</a:t>
            </a:r>
          </a:p>
          <a:p>
            <a:pPr marL="0" indent="0">
              <a:spcBef>
                <a:spcPts val="0"/>
              </a:spcBef>
              <a:buNone/>
            </a:pPr>
            <a:r>
              <a:rPr lang="hu-HU" sz="2800" dirty="0" smtClean="0"/>
              <a:t>Az Egyezmény javasolja azok megbüntetését, akik „prostitúció céljából kerítenek, rábírnak vagy elcsábítanak más személyt”. </a:t>
            </a:r>
            <a:endParaRPr lang="hu-HU" sz="2800" dirty="0"/>
          </a:p>
        </p:txBody>
      </p:sp>
    </p:spTree>
    <p:extLst>
      <p:ext uri="{BB962C8B-B14F-4D97-AF65-F5344CB8AC3E}">
        <p14:creationId xmlns:p14="http://schemas.microsoft.com/office/powerpoint/2010/main" val="5892994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Az ENSZ dokumentumai</a:t>
            </a:r>
          </a:p>
        </p:txBody>
      </p:sp>
      <p:sp>
        <p:nvSpPr>
          <p:cNvPr id="3" name="Tartalom helye 2"/>
          <p:cNvSpPr>
            <a:spLocks noGrp="1"/>
          </p:cNvSpPr>
          <p:nvPr>
            <p:ph sz="quarter" idx="1"/>
          </p:nvPr>
        </p:nvSpPr>
        <p:spPr/>
        <p:txBody>
          <a:bodyPr>
            <a:normAutofit/>
          </a:bodyPr>
          <a:lstStyle/>
          <a:p>
            <a:pPr marL="0" indent="0">
              <a:spcBef>
                <a:spcPts val="0"/>
              </a:spcBef>
              <a:buNone/>
            </a:pPr>
            <a:r>
              <a:rPr lang="hu-HU" sz="2800" dirty="0" smtClean="0"/>
              <a:t>Az Egyezmény megállapítja a kapcsolatot a prostitúció és az emberkereskedelem között, és világossá teszi, hogy az országok nem szabályozhatják a prostitúciót, és nem vezethetnek be regisztrációt, vagy más adminisztratív formákat a prostituált nőkkel szemben.</a:t>
            </a:r>
          </a:p>
          <a:p>
            <a:pPr marL="0" indent="0">
              <a:spcBef>
                <a:spcPts val="0"/>
              </a:spcBef>
              <a:buNone/>
            </a:pPr>
            <a:endParaRPr lang="hu-HU" sz="2800" dirty="0" smtClean="0"/>
          </a:p>
          <a:p>
            <a:pPr marL="0" indent="0">
              <a:spcBef>
                <a:spcPts val="0"/>
              </a:spcBef>
              <a:buNone/>
            </a:pPr>
            <a:r>
              <a:rPr lang="hu-HU" sz="2800" dirty="0" smtClean="0"/>
              <a:t>Az államok kötelesek minden intézkedést meghozni, hogy megszüntessék a prostitúciót.</a:t>
            </a:r>
            <a:endParaRPr lang="hu-HU" sz="2800" dirty="0"/>
          </a:p>
        </p:txBody>
      </p:sp>
    </p:spTree>
    <p:extLst>
      <p:ext uri="{BB962C8B-B14F-4D97-AF65-F5344CB8AC3E}">
        <p14:creationId xmlns:p14="http://schemas.microsoft.com/office/powerpoint/2010/main" val="11811158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Az ENSZ dokumentumai</a:t>
            </a:r>
          </a:p>
        </p:txBody>
      </p:sp>
      <p:sp>
        <p:nvSpPr>
          <p:cNvPr id="3" name="Tartalom helye 2"/>
          <p:cNvSpPr>
            <a:spLocks noGrp="1"/>
          </p:cNvSpPr>
          <p:nvPr>
            <p:ph sz="quarter" idx="1"/>
          </p:nvPr>
        </p:nvSpPr>
        <p:spPr/>
        <p:txBody>
          <a:bodyPr>
            <a:normAutofit/>
          </a:bodyPr>
          <a:lstStyle/>
          <a:p>
            <a:pPr marL="0" indent="0">
              <a:spcBef>
                <a:spcPts val="0"/>
              </a:spcBef>
              <a:buNone/>
            </a:pPr>
            <a:r>
              <a:rPr lang="hu-HU" sz="2800" b="1" dirty="0" smtClean="0"/>
              <a:t>2005.</a:t>
            </a:r>
          </a:p>
          <a:p>
            <a:pPr marL="0" indent="0">
              <a:spcBef>
                <a:spcPts val="0"/>
              </a:spcBef>
              <a:buNone/>
            </a:pPr>
            <a:r>
              <a:rPr lang="hu-HU" sz="2800" dirty="0" smtClean="0"/>
              <a:t>Felszólítja a kormányokat, hogy tegyenek meg minden lehetséges intézkedést a nő- és gyermekkereskedelem visszaszorítása érdekében. Bátorít minden intézkedést, amelyek elriasztják a kizsákmányolókat és megbüntetik a keresletet.</a:t>
            </a:r>
            <a:endParaRPr lang="hu-HU" sz="2800" dirty="0"/>
          </a:p>
        </p:txBody>
      </p:sp>
    </p:spTree>
    <p:extLst>
      <p:ext uri="{BB962C8B-B14F-4D97-AF65-F5344CB8AC3E}">
        <p14:creationId xmlns:p14="http://schemas.microsoft.com/office/powerpoint/2010/main" val="26065388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Az ENSZ dokumentumai</a:t>
            </a:r>
          </a:p>
        </p:txBody>
      </p:sp>
      <p:sp>
        <p:nvSpPr>
          <p:cNvPr id="3" name="Tartalom helye 2"/>
          <p:cNvSpPr>
            <a:spLocks noGrp="1"/>
          </p:cNvSpPr>
          <p:nvPr>
            <p:ph sz="quarter" idx="1"/>
          </p:nvPr>
        </p:nvSpPr>
        <p:spPr/>
        <p:txBody>
          <a:bodyPr>
            <a:normAutofit/>
          </a:bodyPr>
          <a:lstStyle/>
          <a:p>
            <a:pPr marL="0" indent="0">
              <a:spcBef>
                <a:spcPts val="0"/>
              </a:spcBef>
              <a:buNone/>
            </a:pPr>
            <a:r>
              <a:rPr lang="hu-HU" sz="2800" b="1" dirty="0" smtClean="0"/>
              <a:t>2006.</a:t>
            </a:r>
          </a:p>
          <a:p>
            <a:pPr marL="0" indent="0">
              <a:spcBef>
                <a:spcPts val="0"/>
              </a:spcBef>
              <a:buNone/>
            </a:pPr>
            <a:r>
              <a:rPr lang="hu-HU" sz="2800" dirty="0" smtClean="0"/>
              <a:t>A jelentés megállapítja, hogy a legalizált prostitúciós rendszerek hozzájárulnak a széleskörű és szisztematikus emberkereskedelemhez. Megállapítja azt is, hogy a legalizált prostitúciót fenntartó országok világszerte, nem tesznek eleget a kötelezettségeiknek.</a:t>
            </a:r>
            <a:endParaRPr lang="hu-HU" sz="2800" dirty="0"/>
          </a:p>
        </p:txBody>
      </p:sp>
    </p:spTree>
    <p:extLst>
      <p:ext uri="{BB962C8B-B14F-4D97-AF65-F5344CB8AC3E}">
        <p14:creationId xmlns:p14="http://schemas.microsoft.com/office/powerpoint/2010/main" val="54528752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228600"/>
            <a:ext cx="8856984" cy="758952"/>
          </a:xfrm>
        </p:spPr>
        <p:txBody>
          <a:bodyPr>
            <a:noAutofit/>
          </a:bodyPr>
          <a:lstStyle/>
          <a:p>
            <a:r>
              <a:rPr lang="hu-HU" sz="3600" b="1" dirty="0" smtClean="0"/>
              <a:t>Magyarország - Kiút </a:t>
            </a:r>
            <a:r>
              <a:rPr lang="hu-HU" sz="3600" b="1" dirty="0"/>
              <a:t>Veled </a:t>
            </a:r>
            <a:r>
              <a:rPr lang="hu-HU" sz="3600" b="1" dirty="0" smtClean="0"/>
              <a:t>Egyesület</a:t>
            </a:r>
            <a:endParaRPr lang="hu-HU" sz="3600" b="1" dirty="0"/>
          </a:p>
        </p:txBody>
      </p:sp>
      <p:sp>
        <p:nvSpPr>
          <p:cNvPr id="3" name="Tartalom helye 2"/>
          <p:cNvSpPr>
            <a:spLocks noGrp="1"/>
          </p:cNvSpPr>
          <p:nvPr>
            <p:ph sz="quarter" idx="1"/>
          </p:nvPr>
        </p:nvSpPr>
        <p:spPr>
          <a:xfrm>
            <a:off x="179512" y="1527048"/>
            <a:ext cx="8784976" cy="4572000"/>
          </a:xfrm>
        </p:spPr>
        <p:txBody>
          <a:bodyPr>
            <a:normAutofit/>
          </a:bodyPr>
          <a:lstStyle/>
          <a:p>
            <a:pPr marL="0" indent="0">
              <a:spcBef>
                <a:spcPts val="0"/>
              </a:spcBef>
              <a:buNone/>
            </a:pPr>
            <a:r>
              <a:rPr lang="hu-HU" sz="2800" dirty="0" smtClean="0"/>
              <a:t>Az </a:t>
            </a:r>
            <a:r>
              <a:rPr lang="hu-HU" sz="2800" dirty="0"/>
              <a:t>utcai prostitúció Magyarországon az 1990-es években, a rendszerváltozást követő munkanélküliség beköszöntével vált parttalanná. A képzetlen, aluliskolázott, főleg roma származású nők kikerültek az utcára, majd megélhetést keresve váltak a prostitúció áldozataivá. </a:t>
            </a:r>
            <a:r>
              <a:rPr lang="hu-HU" sz="2800" dirty="0" smtClean="0"/>
              <a:t>A Kiút Veled Egyesület alapítói felfigyeltek </a:t>
            </a:r>
            <a:r>
              <a:rPr lang="hu-HU" sz="2800" dirty="0"/>
              <a:t>az utcán álló nők tömegére, és úgy </a:t>
            </a:r>
            <a:r>
              <a:rPr lang="hu-HU" sz="2800" dirty="0" smtClean="0"/>
              <a:t>gondolták, </a:t>
            </a:r>
            <a:r>
              <a:rPr lang="hu-HU" sz="2800" dirty="0"/>
              <a:t>hogy segítségre volna szükségük ezeknek a kiszolgáltatott nőknek</a:t>
            </a:r>
            <a:r>
              <a:rPr lang="hu-HU" sz="2800" dirty="0" smtClean="0"/>
              <a:t>.</a:t>
            </a:r>
            <a:endParaRPr lang="hu-HU" sz="2800" dirty="0"/>
          </a:p>
        </p:txBody>
      </p:sp>
    </p:spTree>
    <p:extLst>
      <p:ext uri="{BB962C8B-B14F-4D97-AF65-F5344CB8AC3E}">
        <p14:creationId xmlns:p14="http://schemas.microsoft.com/office/powerpoint/2010/main" val="346584818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228600"/>
            <a:ext cx="8856984" cy="758952"/>
          </a:xfrm>
        </p:spPr>
        <p:txBody>
          <a:bodyPr>
            <a:noAutofit/>
          </a:bodyPr>
          <a:lstStyle/>
          <a:p>
            <a:r>
              <a:rPr lang="hu-HU" sz="3600" b="1" dirty="0" smtClean="0"/>
              <a:t>Magyarország - Kiút </a:t>
            </a:r>
            <a:r>
              <a:rPr lang="hu-HU" sz="3600" b="1" dirty="0"/>
              <a:t>Veled Egyesület</a:t>
            </a:r>
          </a:p>
        </p:txBody>
      </p:sp>
      <p:sp>
        <p:nvSpPr>
          <p:cNvPr id="3" name="Tartalom helye 2"/>
          <p:cNvSpPr>
            <a:spLocks noGrp="1"/>
          </p:cNvSpPr>
          <p:nvPr>
            <p:ph sz="quarter" idx="1"/>
          </p:nvPr>
        </p:nvSpPr>
        <p:spPr>
          <a:xfrm>
            <a:off x="301752" y="1527048"/>
            <a:ext cx="8662736" cy="4854280"/>
          </a:xfrm>
        </p:spPr>
        <p:txBody>
          <a:bodyPr>
            <a:noAutofit/>
          </a:bodyPr>
          <a:lstStyle/>
          <a:p>
            <a:pPr marL="0" indent="0">
              <a:spcBef>
                <a:spcPts val="0"/>
              </a:spcBef>
              <a:buNone/>
            </a:pPr>
            <a:r>
              <a:rPr lang="hu-HU" sz="2800" dirty="0"/>
              <a:t>Mivel a szerzetesrendek újra hivatalosan is működhettek, új, fiatal nővérek is jöhettek Magyarországra. A Jó Pásztor nővérek karizmája az elesett nők támogatása, </a:t>
            </a:r>
            <a:r>
              <a:rPr lang="hu-HU" sz="2800" dirty="0" smtClean="0"/>
              <a:t>ők segítették az Egyesületet.</a:t>
            </a:r>
          </a:p>
          <a:p>
            <a:pPr marL="0" indent="0">
              <a:spcBef>
                <a:spcPts val="0"/>
              </a:spcBef>
              <a:buNone/>
            </a:pPr>
            <a:r>
              <a:rPr lang="hu-HU" sz="2800" dirty="0" smtClean="0"/>
              <a:t>1996-ban megalapították meg </a:t>
            </a:r>
            <a:r>
              <a:rPr lang="hu-HU" sz="2800" dirty="0"/>
              <a:t>a </a:t>
            </a:r>
            <a:r>
              <a:rPr lang="hu-HU" sz="2800" i="1" dirty="0"/>
              <a:t>Kiút Veled Egyesület</a:t>
            </a:r>
            <a:r>
              <a:rPr lang="hu-HU" sz="2800" dirty="0"/>
              <a:t>et </a:t>
            </a:r>
            <a:r>
              <a:rPr lang="hu-HU" sz="2800" dirty="0" err="1"/>
              <a:t>Silvia</a:t>
            </a:r>
            <a:r>
              <a:rPr lang="hu-HU" sz="2800" dirty="0"/>
              <a:t> </a:t>
            </a:r>
            <a:r>
              <a:rPr lang="hu-HU" sz="2800" dirty="0" err="1"/>
              <a:t>Casaro</a:t>
            </a:r>
            <a:r>
              <a:rPr lang="hu-HU" sz="2800" dirty="0"/>
              <a:t> nővér, valamint orvosok, tudósok, szociális munkások összefogásával. Az Egyesület célja ökumenikus segítségnyújtás a </a:t>
            </a:r>
            <a:r>
              <a:rPr lang="hu-HU" sz="2800" dirty="0" smtClean="0"/>
              <a:t>prostitúció </a:t>
            </a:r>
            <a:r>
              <a:rPr lang="hu-HU" sz="2800" dirty="0"/>
              <a:t>nélküli világért. </a:t>
            </a:r>
            <a:r>
              <a:rPr lang="hu-HU" sz="2800" dirty="0" err="1"/>
              <a:t>Silvia</a:t>
            </a:r>
            <a:r>
              <a:rPr lang="hu-HU" sz="2800" dirty="0"/>
              <a:t> nővérrel ezután rendszeresen </a:t>
            </a:r>
            <a:r>
              <a:rPr lang="hu-HU" sz="2800" dirty="0" smtClean="0"/>
              <a:t>járták </a:t>
            </a:r>
            <a:r>
              <a:rPr lang="hu-HU" sz="2800" dirty="0"/>
              <a:t>az utcákat, </a:t>
            </a:r>
            <a:r>
              <a:rPr lang="hu-HU" sz="2800" dirty="0" smtClean="0"/>
              <a:t>építették </a:t>
            </a:r>
            <a:r>
              <a:rPr lang="hu-HU" sz="2800" dirty="0"/>
              <a:t>a kapcsolatot a hölgyekkel.</a:t>
            </a:r>
          </a:p>
        </p:txBody>
      </p:sp>
    </p:spTree>
    <p:extLst>
      <p:ext uri="{BB962C8B-B14F-4D97-AF65-F5344CB8AC3E}">
        <p14:creationId xmlns:p14="http://schemas.microsoft.com/office/powerpoint/2010/main" val="353333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01752" y="228600"/>
            <a:ext cx="8534400" cy="968152"/>
          </a:xfrm>
        </p:spPr>
        <p:txBody>
          <a:bodyPr>
            <a:noAutofit/>
          </a:bodyPr>
          <a:lstStyle/>
          <a:p>
            <a:r>
              <a:rPr lang="hu-HU" sz="3200" b="1" dirty="0"/>
              <a:t>A prostituált személy tisztelete sosem vezethet az prostitúció elfogadásához</a:t>
            </a:r>
            <a:r>
              <a:rPr lang="hu-HU" sz="3200" b="1" dirty="0" smtClean="0"/>
              <a:t>!</a:t>
            </a:r>
            <a:endParaRPr lang="hu-HU" sz="2800" b="1" dirty="0"/>
          </a:p>
        </p:txBody>
      </p:sp>
      <p:sp>
        <p:nvSpPr>
          <p:cNvPr id="3" name="Tartalom helye 2"/>
          <p:cNvSpPr>
            <a:spLocks noGrp="1"/>
          </p:cNvSpPr>
          <p:nvPr>
            <p:ph sz="quarter" idx="1"/>
          </p:nvPr>
        </p:nvSpPr>
        <p:spPr/>
        <p:txBody>
          <a:bodyPr/>
          <a:lstStyle/>
          <a:p>
            <a:pPr marL="0" indent="0" algn="ctr">
              <a:buNone/>
            </a:pPr>
            <a:endParaRPr lang="hu-HU" sz="4400" dirty="0"/>
          </a:p>
          <a:p>
            <a:pPr marL="0" indent="0">
              <a:buNone/>
            </a:pPr>
            <a:endParaRPr lang="hu-HU" dirty="0"/>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772816"/>
            <a:ext cx="6155745" cy="4176464"/>
          </a:xfrm>
          <a:prstGeom prst="rect">
            <a:avLst/>
          </a:prstGeom>
        </p:spPr>
      </p:pic>
    </p:spTree>
    <p:extLst>
      <p:ext uri="{BB962C8B-B14F-4D97-AF65-F5344CB8AC3E}">
        <p14:creationId xmlns:p14="http://schemas.microsoft.com/office/powerpoint/2010/main" val="258486284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228600"/>
            <a:ext cx="8856984" cy="758952"/>
          </a:xfrm>
        </p:spPr>
        <p:txBody>
          <a:bodyPr>
            <a:noAutofit/>
          </a:bodyPr>
          <a:lstStyle/>
          <a:p>
            <a:r>
              <a:rPr lang="hu-HU" sz="3600" b="1" dirty="0" smtClean="0"/>
              <a:t>Magyarország - Kiút </a:t>
            </a:r>
            <a:r>
              <a:rPr lang="hu-HU" sz="3600" b="1" dirty="0"/>
              <a:t>Veled Egyesület</a:t>
            </a:r>
          </a:p>
        </p:txBody>
      </p:sp>
      <p:sp>
        <p:nvSpPr>
          <p:cNvPr id="3" name="Tartalom helye 2"/>
          <p:cNvSpPr>
            <a:spLocks noGrp="1"/>
          </p:cNvSpPr>
          <p:nvPr>
            <p:ph sz="quarter" idx="1"/>
          </p:nvPr>
        </p:nvSpPr>
        <p:spPr>
          <a:xfrm>
            <a:off x="251520" y="1340768"/>
            <a:ext cx="8640960" cy="5256584"/>
          </a:xfrm>
        </p:spPr>
        <p:txBody>
          <a:bodyPr>
            <a:noAutofit/>
          </a:bodyPr>
          <a:lstStyle/>
          <a:p>
            <a:pPr marL="0" indent="0" algn="just">
              <a:spcBef>
                <a:spcPts val="0"/>
              </a:spcBef>
              <a:buNone/>
            </a:pPr>
            <a:r>
              <a:rPr lang="hu-HU" sz="2200" dirty="0" smtClean="0"/>
              <a:t>„Célunk</a:t>
            </a:r>
            <a:r>
              <a:rPr lang="hu-HU" sz="2200" dirty="0"/>
              <a:t>, hogy a társadalom megismerje a prostitúció igazi arcát. Ne az áldozatokat, a nőket hibáztassa, hanem a férfiak felelősségét lássák meg, ismerjék fel. Büntessék a klienseket, a futtatókat, és mindenkit, aki elősegíti a prostitúciót, a pornográfiát. A pornográfia a prostitúció előszobája, tönkreteszi a művelőit és a fogyasztóit is. Az iskolákban még több felvilágosító órát kell tartani, megismertetni a lányokat azzal a veszéllyel, amit a prostitúció jelent. Tudatosítani kell, hogy nem egy könnyű kaland, amit bármikor abbahagyhat következmények nélkül. Hiszen ha valakinek sikerül is új életet kezdeni, számtalan sebet hordoz magában, évekig rémálmai vannak. Keveseknek adatik meg, hogy meggyógyuljanak. Nagyon sok embernek nagyon sok munkájára van szükség ahhoz, hogy valakinek sikerüljön kikerülni. A szenvedés, megaláztatás elképzelhetetlen, ami ezzel az életformával </a:t>
            </a:r>
            <a:r>
              <a:rPr lang="hu-HU" sz="2200" dirty="0" smtClean="0"/>
              <a:t>jár.”</a:t>
            </a:r>
          </a:p>
          <a:p>
            <a:pPr marL="0" indent="0" algn="r">
              <a:spcBef>
                <a:spcPts val="0"/>
              </a:spcBef>
              <a:buNone/>
            </a:pPr>
            <a:r>
              <a:rPr lang="hu-HU" sz="2000" i="1" dirty="0" smtClean="0"/>
              <a:t>Csapó Emma – A Kiút Veled Egyesület elnöke</a:t>
            </a:r>
            <a:endParaRPr lang="hu-HU" sz="2000" i="1" dirty="0"/>
          </a:p>
        </p:txBody>
      </p:sp>
    </p:spTree>
    <p:extLst>
      <p:ext uri="{BB962C8B-B14F-4D97-AF65-F5344CB8AC3E}">
        <p14:creationId xmlns:p14="http://schemas.microsoft.com/office/powerpoint/2010/main" val="11543522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Baptista Szeretetszolgálat</a:t>
            </a:r>
            <a:endParaRPr lang="hu-HU" sz="4000" b="1" dirty="0"/>
          </a:p>
        </p:txBody>
      </p:sp>
      <p:sp>
        <p:nvSpPr>
          <p:cNvPr id="3" name="Tartalom helye 2"/>
          <p:cNvSpPr>
            <a:spLocks noGrp="1"/>
          </p:cNvSpPr>
          <p:nvPr>
            <p:ph sz="quarter" idx="1"/>
          </p:nvPr>
        </p:nvSpPr>
        <p:spPr>
          <a:xfrm>
            <a:off x="179512" y="1412776"/>
            <a:ext cx="8784976" cy="4968552"/>
          </a:xfrm>
        </p:spPr>
        <p:txBody>
          <a:bodyPr>
            <a:noAutofit/>
          </a:bodyPr>
          <a:lstStyle/>
          <a:p>
            <a:pPr marL="0" indent="0">
              <a:spcBef>
                <a:spcPts val="0"/>
              </a:spcBef>
              <a:buNone/>
            </a:pPr>
            <a:r>
              <a:rPr lang="hu-HU" sz="2500" dirty="0"/>
              <a:t>A Baptista Szeretetszolgálat </a:t>
            </a:r>
            <a:r>
              <a:rPr lang="hu-HU" sz="2500" dirty="0" smtClean="0"/>
              <a:t>küzd </a:t>
            </a:r>
            <a:r>
              <a:rPr lang="hu-HU" sz="2500" dirty="0"/>
              <a:t>az emberkereskedelem áldozataiért, és megtesz mindent azért, hogy annak veszélyeire felhívja a figyelmet, valamint, hogy a megmenekített áldozatok traumáját enyhítse, társadalomba való visszailleszkedését elősegítse. A </a:t>
            </a:r>
            <a:r>
              <a:rPr lang="hu-HU" sz="2500" dirty="0" err="1"/>
              <a:t>reintegrációt</a:t>
            </a:r>
            <a:r>
              <a:rPr lang="hu-HU" sz="2500" dirty="0"/>
              <a:t> védett házak létrehozásával és üzemeltetésével valósítja meg a szervezet.</a:t>
            </a:r>
          </a:p>
          <a:p>
            <a:pPr marL="0" indent="0">
              <a:spcBef>
                <a:spcPts val="0"/>
              </a:spcBef>
              <a:buNone/>
            </a:pPr>
            <a:endParaRPr lang="hu-HU" sz="2500" dirty="0"/>
          </a:p>
          <a:p>
            <a:pPr marL="0" indent="0">
              <a:spcBef>
                <a:spcPts val="0"/>
              </a:spcBef>
              <a:buNone/>
            </a:pPr>
            <a:r>
              <a:rPr lang="hu-HU" sz="2500" dirty="0" smtClean="0"/>
              <a:t>Az </a:t>
            </a:r>
            <a:r>
              <a:rPr lang="hu-HU" sz="2500" dirty="0"/>
              <a:t>emberkereskedelem elleni küzdelemben együtt dolgozik állami döntéshozókkal és a témában érintett civil szervezetekkel. 2013 óta </a:t>
            </a:r>
            <a:r>
              <a:rPr lang="hu-HU" sz="2500" dirty="0" smtClean="0"/>
              <a:t>a szervezet tagja </a:t>
            </a:r>
            <a:r>
              <a:rPr lang="hu-HU" sz="2500" dirty="0"/>
              <a:t>a Közigazgatási és Igazságügyi Minisztérium Emberi Jogi Munkacsoportjának is</a:t>
            </a:r>
            <a:r>
              <a:rPr lang="hu-HU" sz="2500" dirty="0" smtClean="0"/>
              <a:t>.</a:t>
            </a:r>
            <a:endParaRPr lang="hu-HU" sz="2500" dirty="0"/>
          </a:p>
        </p:txBody>
      </p:sp>
    </p:spTree>
    <p:extLst>
      <p:ext uri="{BB962C8B-B14F-4D97-AF65-F5344CB8AC3E}">
        <p14:creationId xmlns:p14="http://schemas.microsoft.com/office/powerpoint/2010/main" val="384659445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Baptista Szeretetszolgálat</a:t>
            </a:r>
            <a:endParaRPr lang="hu-HU" sz="3600" dirty="0"/>
          </a:p>
        </p:txBody>
      </p:sp>
      <p:sp>
        <p:nvSpPr>
          <p:cNvPr id="3" name="Tartalom helye 2"/>
          <p:cNvSpPr>
            <a:spLocks noGrp="1"/>
          </p:cNvSpPr>
          <p:nvPr>
            <p:ph sz="quarter" idx="1"/>
          </p:nvPr>
        </p:nvSpPr>
        <p:spPr>
          <a:xfrm>
            <a:off x="301752" y="1527048"/>
            <a:ext cx="8503920" cy="4854280"/>
          </a:xfrm>
        </p:spPr>
        <p:txBody>
          <a:bodyPr/>
          <a:lstStyle/>
          <a:p>
            <a:pPr marL="0" indent="0">
              <a:spcBef>
                <a:spcPts val="0"/>
              </a:spcBef>
              <a:buNone/>
            </a:pPr>
            <a:r>
              <a:rPr lang="hu-HU" sz="2800" dirty="0"/>
              <a:t>2013 februárjában </a:t>
            </a:r>
            <a:r>
              <a:rPr lang="hu-HU" sz="2800" dirty="0" smtClean="0"/>
              <a:t>indítottak </a:t>
            </a:r>
            <a:r>
              <a:rPr lang="hu-HU" sz="2800" dirty="0"/>
              <a:t>be </a:t>
            </a:r>
            <a:r>
              <a:rPr lang="hu-HU" sz="2800" dirty="0" smtClean="0"/>
              <a:t>egy új védett-házat, </a:t>
            </a:r>
            <a:r>
              <a:rPr lang="hu-HU" sz="2800" dirty="0"/>
              <a:t>amely 6 áldozat befogadására alkalmas. A ház felállításához az Emberi Erőforrás Minisztériuma </a:t>
            </a:r>
            <a:r>
              <a:rPr lang="hu-HU" sz="2800" dirty="0" smtClean="0"/>
              <a:t>nyújtott</a:t>
            </a:r>
          </a:p>
          <a:p>
            <a:pPr marL="0" indent="0">
              <a:spcBef>
                <a:spcPts val="0"/>
              </a:spcBef>
              <a:buNone/>
            </a:pPr>
            <a:r>
              <a:rPr lang="hu-HU" sz="2800" dirty="0" smtClean="0"/>
              <a:t>támogatást.</a:t>
            </a:r>
          </a:p>
          <a:p>
            <a:pPr marL="0" indent="0">
              <a:buNone/>
            </a:pP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2852936"/>
            <a:ext cx="5486400" cy="3657600"/>
          </a:xfrm>
          <a:prstGeom prst="rect">
            <a:avLst/>
          </a:prstGeom>
        </p:spPr>
      </p:pic>
    </p:spTree>
    <p:extLst>
      <p:ext uri="{BB962C8B-B14F-4D97-AF65-F5344CB8AC3E}">
        <p14:creationId xmlns:p14="http://schemas.microsoft.com/office/powerpoint/2010/main" val="5992750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Videók</a:t>
            </a:r>
            <a:endParaRPr lang="hu-HU" sz="3600" dirty="0"/>
          </a:p>
        </p:txBody>
      </p:sp>
      <p:sp>
        <p:nvSpPr>
          <p:cNvPr id="3" name="Tartalom helye 2"/>
          <p:cNvSpPr>
            <a:spLocks noGrp="1"/>
          </p:cNvSpPr>
          <p:nvPr>
            <p:ph sz="quarter" idx="1"/>
          </p:nvPr>
        </p:nvSpPr>
        <p:spPr/>
        <p:txBody>
          <a:bodyPr/>
          <a:lstStyle/>
          <a:p>
            <a:pPr marL="0" indent="0" algn="ctr">
              <a:buNone/>
            </a:pPr>
            <a:r>
              <a:rPr lang="hu-HU" b="1" i="1" dirty="0"/>
              <a:t>Emberkereskedelem: Összetört álmok </a:t>
            </a:r>
            <a:r>
              <a:rPr lang="hu-HU" b="1" i="1" dirty="0" smtClean="0"/>
              <a:t>sugárútján</a:t>
            </a:r>
          </a:p>
          <a:p>
            <a:pPr marL="0" indent="0" algn="ctr">
              <a:buNone/>
            </a:pPr>
            <a:r>
              <a:rPr lang="hu-HU" dirty="0" smtClean="0"/>
              <a:t>(A Baptista Szeretetszolgálat tájékoztató filmje)</a:t>
            </a:r>
            <a:endParaRPr lang="hu-HU" dirty="0"/>
          </a:p>
          <a:p>
            <a:pPr marL="0" indent="0">
              <a:buNone/>
            </a:pPr>
            <a:endParaRPr lang="hu-HU" dirty="0"/>
          </a:p>
          <a:p>
            <a:pPr marL="0" indent="0">
              <a:buNone/>
            </a:pPr>
            <a:r>
              <a:rPr lang="hu-HU" dirty="0"/>
              <a:t>https://www.youtube.com/watch?v=Oe6Gih0PV0s</a:t>
            </a:r>
          </a:p>
          <a:p>
            <a:pPr marL="0" indent="0">
              <a:buNone/>
            </a:pPr>
            <a:endParaRPr lang="hu-HU" dirty="0"/>
          </a:p>
        </p:txBody>
      </p:sp>
    </p:spTree>
    <p:extLst>
      <p:ext uri="{BB962C8B-B14F-4D97-AF65-F5344CB8AC3E}">
        <p14:creationId xmlns:p14="http://schemas.microsoft.com/office/powerpoint/2010/main" val="353739573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Videók</a:t>
            </a:r>
            <a:endParaRPr lang="hu-HU" sz="4000" b="1" dirty="0"/>
          </a:p>
        </p:txBody>
      </p:sp>
      <p:sp>
        <p:nvSpPr>
          <p:cNvPr id="3" name="Tartalom helye 2"/>
          <p:cNvSpPr>
            <a:spLocks noGrp="1"/>
          </p:cNvSpPr>
          <p:nvPr>
            <p:ph sz="quarter" idx="1"/>
          </p:nvPr>
        </p:nvSpPr>
        <p:spPr/>
        <p:txBody>
          <a:bodyPr/>
          <a:lstStyle/>
          <a:p>
            <a:pPr marL="0" indent="0" algn="ctr">
              <a:buNone/>
            </a:pPr>
            <a:r>
              <a:rPr lang="hu-HU" b="1" i="1" dirty="0" err="1" smtClean="0"/>
              <a:t>Lillia</a:t>
            </a:r>
            <a:r>
              <a:rPr lang="hu-HU" b="1" i="1" dirty="0" smtClean="0"/>
              <a:t> története</a:t>
            </a:r>
          </a:p>
          <a:p>
            <a:pPr marL="0" indent="0">
              <a:buNone/>
            </a:pPr>
            <a:endParaRPr lang="hu-HU" dirty="0"/>
          </a:p>
          <a:p>
            <a:pPr marL="0" indent="0">
              <a:buNone/>
            </a:pPr>
            <a:r>
              <a:rPr lang="hu-HU" dirty="0" smtClean="0"/>
              <a:t>https</a:t>
            </a:r>
            <a:r>
              <a:rPr lang="hu-HU" dirty="0"/>
              <a:t>://</a:t>
            </a:r>
            <a:r>
              <a:rPr lang="hu-HU" dirty="0" smtClean="0"/>
              <a:t>www.youtube.com/watch?v=xe8XZ_D9QYc</a:t>
            </a:r>
          </a:p>
          <a:p>
            <a:pPr marL="0" indent="0">
              <a:buNone/>
            </a:pPr>
            <a:endParaRPr lang="hu-HU" dirty="0"/>
          </a:p>
          <a:p>
            <a:pPr marL="0" indent="0" algn="ctr">
              <a:buNone/>
            </a:pPr>
            <a:r>
              <a:rPr lang="hu-HU" b="1" i="1" dirty="0" smtClean="0"/>
              <a:t>Eltörölni az igazságtalanságot a 21. században</a:t>
            </a:r>
          </a:p>
          <a:p>
            <a:pPr marL="0" indent="0" algn="ctr">
              <a:buNone/>
            </a:pPr>
            <a:endParaRPr lang="hu-HU" b="1" i="1" dirty="0" smtClean="0"/>
          </a:p>
          <a:p>
            <a:pPr marL="0" indent="0">
              <a:buNone/>
            </a:pPr>
            <a:r>
              <a:rPr lang="hu-HU" dirty="0"/>
              <a:t>https://</a:t>
            </a:r>
            <a:r>
              <a:rPr lang="hu-HU" dirty="0" smtClean="0"/>
              <a:t>youtu.be/U8a5PdkezU8</a:t>
            </a:r>
          </a:p>
          <a:p>
            <a:pPr marL="0" indent="0">
              <a:buNone/>
            </a:pPr>
            <a:endParaRPr lang="hu-HU" dirty="0"/>
          </a:p>
          <a:p>
            <a:pPr marL="0" indent="0">
              <a:buNone/>
            </a:pPr>
            <a:endParaRPr lang="hu-HU" dirty="0"/>
          </a:p>
        </p:txBody>
      </p:sp>
    </p:spTree>
    <p:extLst>
      <p:ext uri="{BB962C8B-B14F-4D97-AF65-F5344CB8AC3E}">
        <p14:creationId xmlns:p14="http://schemas.microsoft.com/office/powerpoint/2010/main" val="423708971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24136"/>
          </a:xfrm>
        </p:spPr>
        <p:txBody>
          <a:bodyPr>
            <a:noAutofit/>
          </a:bodyPr>
          <a:lstStyle/>
          <a:p>
            <a:r>
              <a:rPr lang="hu-HU" sz="2800" b="1" dirty="0" smtClean="0"/>
              <a:t>Prostitúció </a:t>
            </a:r>
            <a:r>
              <a:rPr lang="hu-HU" sz="2800" b="1" dirty="0"/>
              <a:t>Nélküli Magyarországért Mozgalom </a:t>
            </a:r>
          </a:p>
        </p:txBody>
      </p:sp>
      <p:sp>
        <p:nvSpPr>
          <p:cNvPr id="3" name="Tartalom helye 2"/>
          <p:cNvSpPr>
            <a:spLocks noGrp="1"/>
          </p:cNvSpPr>
          <p:nvPr>
            <p:ph sz="quarter" idx="1"/>
          </p:nvPr>
        </p:nvSpPr>
        <p:spPr>
          <a:xfrm>
            <a:off x="179512" y="1484784"/>
            <a:ext cx="8712968" cy="4896544"/>
          </a:xfrm>
        </p:spPr>
        <p:txBody>
          <a:bodyPr>
            <a:noAutofit/>
          </a:bodyPr>
          <a:lstStyle/>
          <a:p>
            <a:pPr marL="0" indent="0">
              <a:spcBef>
                <a:spcPts val="0"/>
              </a:spcBef>
              <a:buNone/>
            </a:pPr>
            <a:r>
              <a:rPr lang="hu-HU" sz="2400" dirty="0"/>
              <a:t>2003. augusztus 3-án </a:t>
            </a:r>
            <a:r>
              <a:rPr lang="hu-HU" sz="2400" dirty="0" smtClean="0"/>
              <a:t>kilenc </a:t>
            </a:r>
            <a:r>
              <a:rPr lang="hu-HU" sz="2400" dirty="0"/>
              <a:t>személy Budapesten útjára indította a Prostitúció Nélküli Magyarországért Mozgalmat. A mozgalom célja a prostitúcióval kapcsolatos egyoldalú tájékoztatás megtörése, a társadalom prostitúcióban nem érdekelt legalább 90 százaléka érdekeinek érvényesítése, a határozott fellépés a prostitúció intézménye ellen. Az alapítók felszólítják az állami vezetőket, hogy nyilvánosan foglaljanak állást: helyesnek tartják-e a prostitúció használatát és intézményesítését. Felhívjuk a magyarországi magánszemélyeket, társadalmi szervezeteket és egyházakat, hogy csatlakozzanak a mozgalomhoz és minden lehetséges fórumon fejezzék ki egyetértésüket az alábbi </a:t>
            </a:r>
            <a:r>
              <a:rPr lang="hu-HU" sz="2400" dirty="0" smtClean="0"/>
              <a:t>nyilatkozattal:</a:t>
            </a:r>
            <a:endParaRPr lang="hu-HU" sz="2400" dirty="0"/>
          </a:p>
        </p:txBody>
      </p:sp>
    </p:spTree>
    <p:extLst>
      <p:ext uri="{BB962C8B-B14F-4D97-AF65-F5344CB8AC3E}">
        <p14:creationId xmlns:p14="http://schemas.microsoft.com/office/powerpoint/2010/main" val="260038754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24136"/>
          </a:xfrm>
        </p:spPr>
        <p:txBody>
          <a:bodyPr>
            <a:normAutofit fontScale="90000"/>
          </a:bodyPr>
          <a:lstStyle/>
          <a:p>
            <a:r>
              <a:rPr lang="hu-HU" b="1" dirty="0"/>
              <a:t>Prostitúció Nélküli Magyarországért Mozgalom </a:t>
            </a:r>
          </a:p>
        </p:txBody>
      </p:sp>
      <p:sp>
        <p:nvSpPr>
          <p:cNvPr id="3" name="Tartalom helye 2"/>
          <p:cNvSpPr>
            <a:spLocks noGrp="1"/>
          </p:cNvSpPr>
          <p:nvPr>
            <p:ph sz="quarter" idx="1"/>
          </p:nvPr>
        </p:nvSpPr>
        <p:spPr>
          <a:xfrm>
            <a:off x="179512" y="1340768"/>
            <a:ext cx="8784976" cy="5256584"/>
          </a:xfrm>
        </p:spPr>
        <p:txBody>
          <a:bodyPr>
            <a:noAutofit/>
          </a:bodyPr>
          <a:lstStyle/>
          <a:p>
            <a:pPr marL="0" indent="0">
              <a:spcBef>
                <a:spcPts val="0"/>
              </a:spcBef>
              <a:buNone/>
            </a:pPr>
            <a:r>
              <a:rPr lang="hu-HU" sz="2200" dirty="0" smtClean="0"/>
              <a:t>„Meggyőződésünk </a:t>
            </a:r>
            <a:r>
              <a:rPr lang="hu-HU" sz="2200" dirty="0"/>
              <a:t>szerint a prostitúció intézménye megkülönböztető, a nőket súlyosan diszkrimináló intézmény, mind utcai, mind bordélyházi, mind minden egyéb formájában, az emberi méltóság súlyos megsértése. E meggyőződés alapján áll az Emberkereskedés és mások prostitúciója kihasználásának elnyomása tárgyában kötött New Yorki Egyezmény is, amely közel ötven éve van hatályban Magyarországon, de amelynek elveit és előírásait a magyar állam mindeddig nem juttatta érvényre. Sőt: 1999-ben a türelmi zónák létrehozására vonatkozó előírással az Egyezménnyel ellentétes törvényt és rendelkezéseket vezetett be. Még az állampolgárok türelmi zónákkal szembeni ellenvéleménye sem számít. Értetlenül állunk azelőtt, hogy e határozott tiltakozás ellenére is csupán a szervezett bűnözői körök és egy kilétét nem vállaló szűk férficsoport érdekei érvényesülnek az egész népességgel szemben</a:t>
            </a:r>
            <a:r>
              <a:rPr lang="hu-HU" sz="2200" dirty="0" smtClean="0"/>
              <a:t>.”</a:t>
            </a:r>
          </a:p>
          <a:p>
            <a:pPr marL="0" indent="0" algn="r">
              <a:spcBef>
                <a:spcPts val="0"/>
              </a:spcBef>
              <a:buNone/>
            </a:pPr>
            <a:r>
              <a:rPr lang="hu-HU" sz="2000" i="1" dirty="0" smtClean="0"/>
              <a:t>(Részlet a Mozgalom alapító nyilatkozatából.)</a:t>
            </a:r>
            <a:endParaRPr lang="hu-HU" sz="2000" i="1" dirty="0"/>
          </a:p>
        </p:txBody>
      </p:sp>
    </p:spTree>
    <p:extLst>
      <p:ext uri="{BB962C8B-B14F-4D97-AF65-F5344CB8AC3E}">
        <p14:creationId xmlns:p14="http://schemas.microsoft.com/office/powerpoint/2010/main" val="21047082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228600"/>
            <a:ext cx="8784976" cy="896144"/>
          </a:xfrm>
        </p:spPr>
        <p:txBody>
          <a:bodyPr>
            <a:normAutofit fontScale="90000"/>
          </a:bodyPr>
          <a:lstStyle/>
          <a:p>
            <a:r>
              <a:rPr lang="hu-HU" b="1" dirty="0"/>
              <a:t>Prostitúció Nélküli Magyarországért Mozgalom </a:t>
            </a:r>
          </a:p>
        </p:txBody>
      </p:sp>
      <p:sp>
        <p:nvSpPr>
          <p:cNvPr id="3" name="Tartalom helye 2"/>
          <p:cNvSpPr>
            <a:spLocks noGrp="1"/>
          </p:cNvSpPr>
          <p:nvPr>
            <p:ph sz="quarter" idx="1"/>
          </p:nvPr>
        </p:nvSpPr>
        <p:spPr>
          <a:xfrm>
            <a:off x="179512" y="1556792"/>
            <a:ext cx="8784976" cy="4968552"/>
          </a:xfrm>
        </p:spPr>
        <p:txBody>
          <a:bodyPr>
            <a:noAutofit/>
          </a:bodyPr>
          <a:lstStyle/>
          <a:p>
            <a:pPr marL="0" indent="0">
              <a:spcBef>
                <a:spcPts val="0"/>
              </a:spcBef>
              <a:buNone/>
            </a:pPr>
            <a:r>
              <a:rPr lang="hu-HU" sz="2400" dirty="0" smtClean="0"/>
              <a:t>„Felszólítjuk </a:t>
            </a:r>
            <a:r>
              <a:rPr lang="hu-HU" sz="2400" dirty="0"/>
              <a:t>az Országgyűlés elnökét, a miniszterelnököt, a belügyminisztert, az állampolgári jogok országgyűlési biztosát, a legfőbb ügyészt, a Legfelsőbb Bíróság elnökét, az egyházakat, a tudományos élet vezető képviselőit, a köztévék és a kereskedelmi tévék elnökeit, a társadalmi szervezeteket, ezen belül különösen a roma érdekvédelem szervezeteit, hogy nyilvánosan foglaljanak állást: helyeslik-e a prostitúció legalizálását, intézményesítését vagy sem? Helyeslik-e, hogy nehéz helyzetben lévő lányaink, nővéreink, hozzátartozóink számára a testi, lelki és szexuális önrendelkezésről való lemondás kínálja a megélhetés útját</a:t>
            </a:r>
            <a:r>
              <a:rPr lang="hu-HU" sz="2400" dirty="0" smtClean="0"/>
              <a:t>?”</a:t>
            </a:r>
            <a:endParaRPr lang="hu-HU" sz="2400" dirty="0"/>
          </a:p>
        </p:txBody>
      </p:sp>
    </p:spTree>
    <p:extLst>
      <p:ext uri="{BB962C8B-B14F-4D97-AF65-F5344CB8AC3E}">
        <p14:creationId xmlns:p14="http://schemas.microsoft.com/office/powerpoint/2010/main" val="306559149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rmAutofit fontScale="90000"/>
          </a:bodyPr>
          <a:lstStyle/>
          <a:p>
            <a:r>
              <a:rPr lang="hu-HU" b="1" dirty="0"/>
              <a:t>Prostitúció Nélküli Magyarországért Mozgalom </a:t>
            </a:r>
          </a:p>
        </p:txBody>
      </p:sp>
      <p:sp>
        <p:nvSpPr>
          <p:cNvPr id="3" name="Tartalom helye 2"/>
          <p:cNvSpPr>
            <a:spLocks noGrp="1"/>
          </p:cNvSpPr>
          <p:nvPr>
            <p:ph sz="quarter" idx="1"/>
          </p:nvPr>
        </p:nvSpPr>
        <p:spPr>
          <a:xfrm>
            <a:off x="179512" y="1556792"/>
            <a:ext cx="8784976" cy="4968552"/>
          </a:xfrm>
        </p:spPr>
        <p:txBody>
          <a:bodyPr>
            <a:normAutofit fontScale="92500" lnSpcReduction="10000"/>
          </a:bodyPr>
          <a:lstStyle/>
          <a:p>
            <a:pPr marL="0" indent="0">
              <a:lnSpc>
                <a:spcPct val="110000"/>
              </a:lnSpc>
              <a:spcBef>
                <a:spcPts val="0"/>
              </a:spcBef>
              <a:buNone/>
            </a:pPr>
            <a:r>
              <a:rPr lang="hu-HU" dirty="0" smtClean="0"/>
              <a:t>„Kérdezzük </a:t>
            </a:r>
            <a:r>
              <a:rPr lang="hu-HU" dirty="0"/>
              <a:t>a nőket és a férfiakat, kérdezzük az egészségügyi és oktatásügyi hatóságokat: tisztában vannak-e azzal, hogy a prostitúciót igénybe vevő férfiak jelentős része családban, párkapcsolatban élő ember? Számításba veszik-e azt, hogy a prostitúció iránt keresletet támasztó férfiak nem csak a prostituáltakat, de a prostitúció világától érintetlen feleségüket, szerelmüket, barátnőjüket is megfertőzik az AIDS, a hepatitis és más, szexuális úton terjedő súlyos betegségek kórokozóival? Elgondolkoztak-e azon, hogy milyen hatással van a prostitúció igénybevétele, ez az emberi méltóságot sárba tipró gyakorlat a fiúk és lányok, a férfiak és nők közötti kapcsolatok alakulására</a:t>
            </a:r>
            <a:r>
              <a:rPr lang="hu-HU" dirty="0" smtClean="0"/>
              <a:t>?”</a:t>
            </a:r>
            <a:endParaRPr lang="hu-HU" dirty="0"/>
          </a:p>
        </p:txBody>
      </p:sp>
    </p:spTree>
    <p:extLst>
      <p:ext uri="{BB962C8B-B14F-4D97-AF65-F5344CB8AC3E}">
        <p14:creationId xmlns:p14="http://schemas.microsoft.com/office/powerpoint/2010/main" val="23664720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rmAutofit fontScale="90000"/>
          </a:bodyPr>
          <a:lstStyle/>
          <a:p>
            <a:r>
              <a:rPr lang="hu-HU" b="1" dirty="0"/>
              <a:t>Prostitúció Nélküli Magyarországért Mozgalom </a:t>
            </a:r>
          </a:p>
        </p:txBody>
      </p:sp>
      <p:sp>
        <p:nvSpPr>
          <p:cNvPr id="3" name="Tartalom helye 2"/>
          <p:cNvSpPr>
            <a:spLocks noGrp="1"/>
          </p:cNvSpPr>
          <p:nvPr>
            <p:ph sz="quarter" idx="1"/>
          </p:nvPr>
        </p:nvSpPr>
        <p:spPr/>
        <p:txBody>
          <a:bodyPr>
            <a:normAutofit/>
          </a:bodyPr>
          <a:lstStyle/>
          <a:p>
            <a:pPr marL="0" indent="0">
              <a:spcBef>
                <a:spcPts val="0"/>
              </a:spcBef>
              <a:buNone/>
            </a:pPr>
            <a:r>
              <a:rPr lang="hu-HU" sz="2800" dirty="0"/>
              <a:t>Meggyőződésünk, hogy a prostitúció kezelésének kérdése nem pusztán rendészeti, bűnüldözési kérdés. A prostitúció súlyos társadalmi problémák talaján jött létre, súlyos társadalmi problémák éltetik. Az egész társadalom közös felelőssége a szegénység, az elmaradottság, az etnikai kirekesztés, a tájékozatlanság és a férfiak és nők közötti hatalmi egyenlőtlenség felszámolása. </a:t>
            </a:r>
          </a:p>
        </p:txBody>
      </p:sp>
    </p:spTree>
    <p:extLst>
      <p:ext uri="{BB962C8B-B14F-4D97-AF65-F5344CB8AC3E}">
        <p14:creationId xmlns:p14="http://schemas.microsoft.com/office/powerpoint/2010/main" val="2992667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188640"/>
            <a:ext cx="8784976" cy="792088"/>
          </a:xfrm>
        </p:spPr>
        <p:txBody>
          <a:bodyPr>
            <a:noAutofit/>
          </a:bodyPr>
          <a:lstStyle/>
          <a:p>
            <a:r>
              <a:rPr lang="hu-HU" sz="2200" b="1" dirty="0" smtClean="0"/>
              <a:t>A Nőkereskedelem Elleni Koalíció és az Európai Női Lobbi által, 2005-ben tartott sajtókonferencián elhangzott alapelv </a:t>
            </a:r>
            <a:endParaRPr lang="hu-HU" sz="2200" b="1" dirty="0"/>
          </a:p>
        </p:txBody>
      </p:sp>
      <p:sp>
        <p:nvSpPr>
          <p:cNvPr id="3" name="Tartalom helye 2"/>
          <p:cNvSpPr>
            <a:spLocks noGrp="1"/>
          </p:cNvSpPr>
          <p:nvPr>
            <p:ph sz="quarter" idx="1"/>
          </p:nvPr>
        </p:nvSpPr>
        <p:spPr>
          <a:xfrm>
            <a:off x="179512" y="1484784"/>
            <a:ext cx="8784976" cy="4752528"/>
          </a:xfrm>
        </p:spPr>
        <p:txBody>
          <a:bodyPr>
            <a:noAutofit/>
          </a:bodyPr>
          <a:lstStyle/>
          <a:p>
            <a:pPr marL="0" indent="0" algn="just">
              <a:buNone/>
            </a:pPr>
            <a:r>
              <a:rPr lang="hu-HU" sz="3200" dirty="0" smtClean="0"/>
              <a:t>„Mi, a prostitúció és az emberkereskedelem túlélői azért gyűltünk ma össze ezen a sajtókonferencián, hogy kijelentsük: </a:t>
            </a:r>
            <a:r>
              <a:rPr lang="hu-HU" sz="3200" i="1" dirty="0" smtClean="0"/>
              <a:t>a prostitúció erőszak a nők ellen. </a:t>
            </a:r>
            <a:r>
              <a:rPr lang="hu-HU" sz="3200" dirty="0" smtClean="0"/>
              <a:t>A prostitúcióba senki sem úgy kerül bele, hogy egy nap arra ébred, ezt az utat választja. A prostitúciót a szegénység, a gyermekkori szexuális visszaélések, a nők sebezhetőségét kihasználó stricik és a prostituáltakat vásárló férfiak választják a nők számára.”</a:t>
            </a:r>
            <a:endParaRPr lang="hu-HU" sz="3200" dirty="0"/>
          </a:p>
        </p:txBody>
      </p:sp>
    </p:spTree>
    <p:extLst>
      <p:ext uri="{BB962C8B-B14F-4D97-AF65-F5344CB8AC3E}">
        <p14:creationId xmlns:p14="http://schemas.microsoft.com/office/powerpoint/2010/main" val="28719633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rmAutofit fontScale="90000"/>
          </a:bodyPr>
          <a:lstStyle/>
          <a:p>
            <a:r>
              <a:rPr lang="hu-HU" b="1" dirty="0"/>
              <a:t>Prostitúció Nélküli Magyarországért Mozgalom </a:t>
            </a:r>
          </a:p>
        </p:txBody>
      </p:sp>
      <p:sp>
        <p:nvSpPr>
          <p:cNvPr id="3" name="Tartalom helye 2"/>
          <p:cNvSpPr>
            <a:spLocks noGrp="1"/>
          </p:cNvSpPr>
          <p:nvPr>
            <p:ph sz="quarter" idx="1"/>
          </p:nvPr>
        </p:nvSpPr>
        <p:spPr/>
        <p:txBody>
          <a:bodyPr>
            <a:normAutofit/>
          </a:bodyPr>
          <a:lstStyle/>
          <a:p>
            <a:pPr marL="0" indent="0">
              <a:spcBef>
                <a:spcPts val="0"/>
              </a:spcBef>
              <a:buNone/>
            </a:pPr>
            <a:r>
              <a:rPr lang="hu-HU" sz="2800" dirty="0"/>
              <a:t>Felhívjuk a közvélemény figyelmét, hogy az államnak nem feladata kevesek személytelen szexuális késztetéseinek levezetését az emberkereskedők és </a:t>
            </a:r>
            <a:r>
              <a:rPr lang="hu-HU" sz="2800" dirty="0" err="1"/>
              <a:t>prostitútorok</a:t>
            </a:r>
            <a:r>
              <a:rPr lang="hu-HU" sz="2800" dirty="0"/>
              <a:t> javára, az erőszak, a szegénység és a kirekesztettség áldozatainak rovására biztosítani. Feladata viszont a 48 éve hatályban lévő emberi jogi dokumentum, a New York-i egyezmény minden előírásának: a megelőzésre, a rehabilitációra, valamint a bűnüldözésre vonatkozó rendelkezéseinek a betartása. </a:t>
            </a:r>
          </a:p>
        </p:txBody>
      </p:sp>
    </p:spTree>
    <p:extLst>
      <p:ext uri="{BB962C8B-B14F-4D97-AF65-F5344CB8AC3E}">
        <p14:creationId xmlns:p14="http://schemas.microsoft.com/office/powerpoint/2010/main" val="28398468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Egy „sikeres” ember…</a:t>
            </a:r>
            <a:endParaRPr lang="hu-HU" sz="4000" b="1" dirty="0"/>
          </a:p>
        </p:txBody>
      </p:sp>
      <p:sp>
        <p:nvSpPr>
          <p:cNvPr id="3" name="Tartalom helye 2"/>
          <p:cNvSpPr>
            <a:spLocks noGrp="1"/>
          </p:cNvSpPr>
          <p:nvPr>
            <p:ph sz="quarter" idx="1"/>
          </p:nvPr>
        </p:nvSpPr>
        <p:spPr>
          <a:xfrm>
            <a:off x="251520" y="1412776"/>
            <a:ext cx="8640960" cy="4896544"/>
          </a:xfrm>
        </p:spPr>
        <p:txBody>
          <a:bodyPr>
            <a:normAutofit fontScale="92500" lnSpcReduction="20000"/>
          </a:bodyPr>
          <a:lstStyle/>
          <a:p>
            <a:pPr marL="0" indent="0">
              <a:lnSpc>
                <a:spcPct val="110000"/>
              </a:lnSpc>
              <a:spcBef>
                <a:spcPts val="0"/>
              </a:spcBef>
              <a:buNone/>
            </a:pPr>
            <a:r>
              <a:rPr lang="hu-HU" dirty="0" err="1" smtClean="0"/>
              <a:t>Gattyán</a:t>
            </a:r>
            <a:r>
              <a:rPr lang="hu-HU" dirty="0" smtClean="0"/>
              <a:t> György 2014-től 2015-ig</a:t>
            </a:r>
          </a:p>
          <a:p>
            <a:pPr marL="0" indent="0">
              <a:lnSpc>
                <a:spcPct val="110000"/>
              </a:lnSpc>
              <a:spcBef>
                <a:spcPts val="0"/>
              </a:spcBef>
              <a:buNone/>
            </a:pPr>
            <a:r>
              <a:rPr lang="hu-HU" dirty="0" smtClean="0"/>
              <a:t>Magyarország leggazdagabb embere,</a:t>
            </a:r>
          </a:p>
          <a:p>
            <a:pPr marL="0" indent="0">
              <a:lnSpc>
                <a:spcPct val="110000"/>
              </a:lnSpc>
              <a:spcBef>
                <a:spcPts val="0"/>
              </a:spcBef>
              <a:buNone/>
            </a:pPr>
            <a:r>
              <a:rPr lang="hu-HU" dirty="0" smtClean="0"/>
              <a:t>2015</a:t>
            </a:r>
            <a:r>
              <a:rPr lang="hu-HU" dirty="0"/>
              <a:t>. januárjában </a:t>
            </a:r>
            <a:r>
              <a:rPr lang="hu-HU" dirty="0" smtClean="0"/>
              <a:t>vagyona</a:t>
            </a:r>
          </a:p>
          <a:p>
            <a:pPr marL="0" indent="0">
              <a:lnSpc>
                <a:spcPct val="110000"/>
              </a:lnSpc>
              <a:spcBef>
                <a:spcPts val="0"/>
              </a:spcBef>
              <a:buNone/>
            </a:pPr>
            <a:r>
              <a:rPr lang="hu-HU" dirty="0" smtClean="0"/>
              <a:t>kb</a:t>
            </a:r>
            <a:r>
              <a:rPr lang="hu-HU" dirty="0"/>
              <a:t>. 174 milliárd forint </a:t>
            </a:r>
            <a:r>
              <a:rPr lang="hu-HU" dirty="0" smtClean="0"/>
              <a:t>volt.</a:t>
            </a:r>
          </a:p>
          <a:p>
            <a:pPr marL="0" indent="0">
              <a:lnSpc>
                <a:spcPct val="110000"/>
              </a:lnSpc>
              <a:spcBef>
                <a:spcPts val="0"/>
              </a:spcBef>
              <a:buNone/>
            </a:pPr>
            <a:r>
              <a:rPr lang="hu-HU" dirty="0" smtClean="0"/>
              <a:t>Miből gazdagodott meg?</a:t>
            </a:r>
          </a:p>
          <a:p>
            <a:pPr marL="0" indent="0">
              <a:lnSpc>
                <a:spcPct val="110000"/>
              </a:lnSpc>
              <a:spcBef>
                <a:spcPts val="0"/>
              </a:spcBef>
              <a:buNone/>
            </a:pPr>
            <a:r>
              <a:rPr lang="hu-HU" dirty="0" smtClean="0"/>
              <a:t>2003-ban létrehozott egy pornó</a:t>
            </a:r>
          </a:p>
          <a:p>
            <a:pPr marL="0" indent="0">
              <a:lnSpc>
                <a:spcPct val="110000"/>
              </a:lnSpc>
              <a:spcBef>
                <a:spcPts val="0"/>
              </a:spcBef>
              <a:buNone/>
            </a:pPr>
            <a:r>
              <a:rPr lang="hu-HU" dirty="0" smtClean="0"/>
              <a:t>szolgáltatást </a:t>
            </a:r>
            <a:r>
              <a:rPr lang="hu-HU" dirty="0"/>
              <a:t>nyújtó </a:t>
            </a:r>
            <a:r>
              <a:rPr lang="hu-HU" dirty="0" err="1"/>
              <a:t>webkamerás</a:t>
            </a:r>
            <a:r>
              <a:rPr lang="hu-HU" dirty="0"/>
              <a:t> oldalt, ami ma a világon a felnőtt tartalmat kínáló weboldalak közül a legnagyobb forgalmat generálja, látogatóinak száma meghaladja a </a:t>
            </a:r>
            <a:r>
              <a:rPr lang="hu-HU" dirty="0" smtClean="0"/>
              <a:t>CNN-ét. Ennek a </a:t>
            </a:r>
            <a:r>
              <a:rPr lang="hu-HU" dirty="0" err="1" smtClean="0"/>
              <a:t>webolnalnak</a:t>
            </a:r>
            <a:r>
              <a:rPr lang="hu-HU" dirty="0" smtClean="0"/>
              <a:t> </a:t>
            </a:r>
            <a:r>
              <a:rPr lang="hu-HU" dirty="0" err="1" smtClean="0"/>
              <a:t>a</a:t>
            </a:r>
            <a:r>
              <a:rPr lang="hu-HU" dirty="0" smtClean="0"/>
              <a:t> mintájára létrehozott egy </a:t>
            </a:r>
            <a:r>
              <a:rPr lang="hu-HU" dirty="0"/>
              <a:t>online jóslást lehetővé tevő </a:t>
            </a:r>
            <a:r>
              <a:rPr lang="hu-HU" dirty="0" smtClean="0"/>
              <a:t>oldalt </a:t>
            </a:r>
            <a:r>
              <a:rPr lang="hu-HU" dirty="0"/>
              <a:t>is</a:t>
            </a:r>
            <a:r>
              <a:rPr lang="hu-HU" dirty="0" smtClean="0"/>
              <a:t>.</a:t>
            </a:r>
          </a:p>
          <a:p>
            <a:pPr marL="0" indent="0">
              <a:lnSpc>
                <a:spcPct val="110000"/>
              </a:lnSpc>
              <a:spcBef>
                <a:spcPts val="0"/>
              </a:spcBef>
              <a:buNone/>
            </a:pPr>
            <a:endParaRPr lang="hu-HU" dirty="0" smtClean="0"/>
          </a:p>
          <a:p>
            <a:pPr marL="0" indent="0">
              <a:buNone/>
            </a:pPr>
            <a:r>
              <a:rPr lang="hu-HU" dirty="0" smtClean="0"/>
              <a:t>https</a:t>
            </a:r>
            <a:r>
              <a:rPr lang="hu-HU" dirty="0"/>
              <a:t>://www.youtube.com/watch?v=XuDrH2LSpgg</a:t>
            </a: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18443" r="9423" b="12884"/>
          <a:stretch/>
        </p:blipFill>
        <p:spPr>
          <a:xfrm>
            <a:off x="5796136" y="1151709"/>
            <a:ext cx="2469024" cy="2236389"/>
          </a:xfrm>
          <a:prstGeom prst="rect">
            <a:avLst/>
          </a:prstGeom>
        </p:spPr>
      </p:pic>
    </p:spTree>
    <p:extLst>
      <p:ext uri="{BB962C8B-B14F-4D97-AF65-F5344CB8AC3E}">
        <p14:creationId xmlns:p14="http://schemas.microsoft.com/office/powerpoint/2010/main" val="36085673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188640"/>
            <a:ext cx="8534400" cy="936104"/>
          </a:xfrm>
        </p:spPr>
        <p:txBody>
          <a:bodyPr>
            <a:noAutofit/>
          </a:bodyPr>
          <a:lstStyle/>
          <a:p>
            <a:r>
              <a:rPr lang="hu-HU" sz="2800" b="1" dirty="0" smtClean="0"/>
              <a:t>Vita Magyarországon</a:t>
            </a:r>
            <a:br>
              <a:rPr lang="hu-HU" sz="2800" b="1" dirty="0" smtClean="0"/>
            </a:br>
            <a:r>
              <a:rPr lang="hu-HU" sz="2800" b="1" dirty="0" smtClean="0"/>
              <a:t>2016 augusztus</a:t>
            </a:r>
            <a:endParaRPr lang="hu-HU" sz="2800" b="1" dirty="0"/>
          </a:p>
        </p:txBody>
      </p:sp>
      <p:sp>
        <p:nvSpPr>
          <p:cNvPr id="3" name="Tartalom helye 2"/>
          <p:cNvSpPr>
            <a:spLocks noGrp="1"/>
          </p:cNvSpPr>
          <p:nvPr>
            <p:ph sz="quarter" idx="1"/>
          </p:nvPr>
        </p:nvSpPr>
        <p:spPr/>
        <p:style>
          <a:lnRef idx="2">
            <a:schemeClr val="accent2">
              <a:shade val="50000"/>
            </a:schemeClr>
          </a:lnRef>
          <a:fillRef idx="1">
            <a:schemeClr val="accent2"/>
          </a:fillRef>
          <a:effectRef idx="0">
            <a:schemeClr val="accent2"/>
          </a:effectRef>
          <a:fontRef idx="minor">
            <a:schemeClr val="lt1"/>
          </a:fontRef>
        </p:style>
        <p:txBody>
          <a:bodyPr/>
          <a:lstStyle/>
          <a:p>
            <a:pPr marL="0" indent="0">
              <a:buNone/>
            </a:pPr>
            <a:endParaRPr lang="hu-HU" dirty="0" smtClean="0"/>
          </a:p>
          <a:p>
            <a:pPr marL="0" indent="0">
              <a:buNone/>
            </a:pPr>
            <a:endParaRPr lang="hu-HU" dirty="0"/>
          </a:p>
          <a:p>
            <a:pPr marL="0" indent="0">
              <a:buNone/>
            </a:pPr>
            <a:endParaRPr lang="hu-HU" dirty="0" smtClean="0"/>
          </a:p>
          <a:p>
            <a:pPr marL="0" indent="0">
              <a:buNone/>
            </a:pPr>
            <a:r>
              <a:rPr lang="hu-HU" dirty="0">
                <a:hlinkClick r:id="rId2"/>
              </a:rPr>
              <a:t>https://</a:t>
            </a:r>
            <a:r>
              <a:rPr lang="hu-HU" dirty="0" smtClean="0">
                <a:hlinkClick r:id="rId2"/>
              </a:rPr>
              <a:t>www.youtube.com/watch?v=F953lVaIGpI</a:t>
            </a:r>
            <a:endParaRPr lang="hu-HU" dirty="0" smtClean="0"/>
          </a:p>
          <a:p>
            <a:pPr marL="0" indent="0">
              <a:buNone/>
            </a:pPr>
            <a:endParaRPr lang="hu-HU" dirty="0" smtClean="0"/>
          </a:p>
          <a:p>
            <a:pPr marL="0" indent="0">
              <a:buNone/>
            </a:pPr>
            <a:endParaRPr lang="hu-HU"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772816"/>
            <a:ext cx="1207489" cy="1207489"/>
          </a:xfrm>
          <a:prstGeom prst="rect">
            <a:avLst/>
          </a:prstGeom>
        </p:spPr>
      </p:pic>
    </p:spTree>
    <p:extLst>
      <p:ext uri="{BB962C8B-B14F-4D97-AF65-F5344CB8AC3E}">
        <p14:creationId xmlns:p14="http://schemas.microsoft.com/office/powerpoint/2010/main" val="188959509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Luxusprostitúció Amerikában</a:t>
            </a:r>
            <a:endParaRPr lang="hu-HU" sz="4000" b="1" dirty="0"/>
          </a:p>
        </p:txBody>
      </p:sp>
      <p:sp>
        <p:nvSpPr>
          <p:cNvPr id="3" name="Tartalom helye 2"/>
          <p:cNvSpPr>
            <a:spLocks noGrp="1"/>
          </p:cNvSpPr>
          <p:nvPr>
            <p:ph sz="quarter" idx="1"/>
          </p:nvPr>
        </p:nvSpPr>
        <p:spPr/>
        <p:style>
          <a:lnRef idx="2">
            <a:schemeClr val="accent2">
              <a:shade val="50000"/>
            </a:schemeClr>
          </a:lnRef>
          <a:fillRef idx="1">
            <a:schemeClr val="accent2"/>
          </a:fillRef>
          <a:effectRef idx="0">
            <a:schemeClr val="accent2"/>
          </a:effectRef>
          <a:fontRef idx="minor">
            <a:schemeClr val="lt1"/>
          </a:fontRef>
        </p:style>
        <p:txBody>
          <a:bodyPr/>
          <a:lstStyle/>
          <a:p>
            <a:pPr marL="0" indent="0">
              <a:buNone/>
            </a:pPr>
            <a:endParaRPr lang="hu-HU" dirty="0" smtClean="0"/>
          </a:p>
          <a:p>
            <a:pPr marL="0" indent="0">
              <a:buNone/>
            </a:pPr>
            <a:endParaRPr lang="hu-HU" dirty="0" smtClean="0"/>
          </a:p>
          <a:p>
            <a:pPr marL="0" indent="0">
              <a:buNone/>
            </a:pPr>
            <a:endParaRPr lang="hu-HU" dirty="0"/>
          </a:p>
          <a:p>
            <a:pPr marL="0" indent="0">
              <a:buNone/>
            </a:pPr>
            <a:r>
              <a:rPr lang="hu-HU" dirty="0">
                <a:hlinkClick r:id="rId2"/>
              </a:rPr>
              <a:t>https://</a:t>
            </a:r>
            <a:r>
              <a:rPr lang="hu-HU" dirty="0" smtClean="0">
                <a:hlinkClick r:id="rId2"/>
              </a:rPr>
              <a:t>www.youtube.com/watch?v=HZkhKGo7MVk</a:t>
            </a:r>
            <a:endParaRPr lang="hu-HU" dirty="0" smtClean="0"/>
          </a:p>
          <a:p>
            <a:pPr marL="0" indent="0">
              <a:buNone/>
            </a:pPr>
            <a:endParaRPr lang="hu-HU"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700808"/>
            <a:ext cx="1224136" cy="1224136"/>
          </a:xfrm>
          <a:prstGeom prst="rect">
            <a:avLst/>
          </a:prstGeom>
        </p:spPr>
      </p:pic>
    </p:spTree>
    <p:extLst>
      <p:ext uri="{BB962C8B-B14F-4D97-AF65-F5344CB8AC3E}">
        <p14:creationId xmlns:p14="http://schemas.microsoft.com/office/powerpoint/2010/main" val="130271374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Néhány megjegyzés a videóhoz</a:t>
            </a:r>
            <a:endParaRPr lang="hu-HU" sz="4000" b="1" dirty="0"/>
          </a:p>
        </p:txBody>
      </p:sp>
      <p:sp>
        <p:nvSpPr>
          <p:cNvPr id="3" name="Tartalom helye 2"/>
          <p:cNvSpPr>
            <a:spLocks noGrp="1"/>
          </p:cNvSpPr>
          <p:nvPr>
            <p:ph sz="quarter" idx="1"/>
          </p:nvPr>
        </p:nvSpPr>
        <p:spPr/>
        <p:txBody>
          <a:bodyPr>
            <a:normAutofit lnSpcReduction="10000"/>
          </a:bodyPr>
          <a:lstStyle/>
          <a:p>
            <a:pPr marL="0" indent="0">
              <a:spcBef>
                <a:spcPts val="0"/>
              </a:spcBef>
              <a:buNone/>
            </a:pPr>
            <a:r>
              <a:rPr lang="hu-HU" sz="2800" dirty="0" smtClean="0"/>
              <a:t>A prostitúció természete mindig és minden körülmények között ugyanaz: tárgyiasítani a prostituált személyeket, tagadva ezzel az emberi mivoltukat.</a:t>
            </a:r>
          </a:p>
          <a:p>
            <a:pPr marL="0" indent="0">
              <a:spcBef>
                <a:spcPts val="0"/>
              </a:spcBef>
              <a:buNone/>
            </a:pPr>
            <a:r>
              <a:rPr lang="hu-HU" sz="2800" dirty="0" smtClean="0"/>
              <a:t>„Ideális” lenne, ha az ügynökségek csak 50%-át vennék el a prostituáltak bevételeiből, ahogy a film említi.</a:t>
            </a:r>
          </a:p>
          <a:p>
            <a:pPr marL="0" indent="0">
              <a:spcBef>
                <a:spcPts val="0"/>
              </a:spcBef>
              <a:buNone/>
            </a:pPr>
            <a:r>
              <a:rPr lang="hu-HU" sz="2800" dirty="0" smtClean="0"/>
              <a:t>Mindegy minek nevezzük, vagy mennyire szalonképes filmet készítünk róla: a prostitúció mindig sérti az emberi jogokat, és a szexuális kihasználás egyik fajtája. </a:t>
            </a:r>
            <a:endParaRPr lang="hu-HU" sz="2800" dirty="0"/>
          </a:p>
        </p:txBody>
      </p:sp>
    </p:spTree>
    <p:extLst>
      <p:ext uri="{BB962C8B-B14F-4D97-AF65-F5344CB8AC3E}">
        <p14:creationId xmlns:p14="http://schemas.microsoft.com/office/powerpoint/2010/main" val="368334461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4000" b="1" dirty="0" smtClean="0"/>
              <a:t>Pécs</a:t>
            </a:r>
            <a:endParaRPr lang="hu-HU" sz="4000" b="1" dirty="0"/>
          </a:p>
        </p:txBody>
      </p:sp>
      <p:sp>
        <p:nvSpPr>
          <p:cNvPr id="3" name="Tartalom helye 2"/>
          <p:cNvSpPr>
            <a:spLocks noGrp="1"/>
          </p:cNvSpPr>
          <p:nvPr>
            <p:ph sz="quarter" idx="1"/>
          </p:nvPr>
        </p:nvSpPr>
        <p:spPr>
          <a:xfrm>
            <a:off x="179512" y="1527048"/>
            <a:ext cx="8784976" cy="4782272"/>
          </a:xfrm>
        </p:spPr>
        <p:txBody>
          <a:bodyPr>
            <a:normAutofit/>
          </a:bodyPr>
          <a:lstStyle/>
          <a:p>
            <a:pPr marL="0" indent="0">
              <a:spcBef>
                <a:spcPts val="0"/>
              </a:spcBef>
              <a:buNone/>
            </a:pPr>
            <a:r>
              <a:rPr lang="hu-HU" sz="2800" dirty="0" smtClean="0"/>
              <a:t>Pécsett az önkormányzat nem </a:t>
            </a:r>
            <a:r>
              <a:rPr lang="hu-HU" sz="2800" dirty="0"/>
              <a:t>jelölt ki </a:t>
            </a:r>
            <a:r>
              <a:rPr lang="hu-HU" sz="2800" dirty="0" smtClean="0"/>
              <a:t>türelmi zónát. </a:t>
            </a:r>
            <a:r>
              <a:rPr lang="hu-HU" sz="2800" dirty="0"/>
              <a:t>Zóna hiányában a prostituáltak lényegében ott nem dolgozhatnak, ahol azt a törvény tiltja: többek között iskolák, kórházak, bíróságok, templomok és más közintézmények háromszáz méteres körzetében, lakott területen belül a főutak szélétől számított ötven méteren belül, a településeken kívül ez a határ száz méter</a:t>
            </a:r>
            <a:r>
              <a:rPr lang="hu-HU" sz="2800" dirty="0" smtClean="0"/>
              <a:t>.</a:t>
            </a:r>
            <a:endParaRPr lang="hu-HU" sz="2800" dirty="0"/>
          </a:p>
        </p:txBody>
      </p:sp>
    </p:spTree>
    <p:extLst>
      <p:ext uri="{BB962C8B-B14F-4D97-AF65-F5344CB8AC3E}">
        <p14:creationId xmlns:p14="http://schemas.microsoft.com/office/powerpoint/2010/main" val="316752478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600" b="1" dirty="0"/>
              <a:t>Pécs</a:t>
            </a:r>
            <a:endParaRPr lang="hu-HU" dirty="0"/>
          </a:p>
        </p:txBody>
      </p:sp>
      <p:sp>
        <p:nvSpPr>
          <p:cNvPr id="3" name="Tartalom helye 2"/>
          <p:cNvSpPr>
            <a:spLocks noGrp="1"/>
          </p:cNvSpPr>
          <p:nvPr>
            <p:ph sz="quarter" idx="1"/>
          </p:nvPr>
        </p:nvSpPr>
        <p:spPr>
          <a:xfrm>
            <a:off x="179512" y="1484784"/>
            <a:ext cx="8784976" cy="5112568"/>
          </a:xfrm>
        </p:spPr>
        <p:txBody>
          <a:bodyPr>
            <a:noAutofit/>
          </a:bodyPr>
          <a:lstStyle/>
          <a:p>
            <a:pPr marL="0" indent="0">
              <a:spcBef>
                <a:spcPts val="0"/>
              </a:spcBef>
              <a:buNone/>
            </a:pPr>
            <a:r>
              <a:rPr lang="hu-HU" sz="2400" dirty="0"/>
              <a:t>A</a:t>
            </a:r>
            <a:r>
              <a:rPr lang="hu-HU" sz="2400" dirty="0" smtClean="0"/>
              <a:t>z </a:t>
            </a:r>
            <a:r>
              <a:rPr lang="hu-HU" sz="2400" dirty="0"/>
              <a:t>elmúlt években sorra egymás után zártak be a bároknak álcázott nyilvános házak, egy-kettő </a:t>
            </a:r>
            <a:r>
              <a:rPr lang="hu-HU" sz="2400" dirty="0" smtClean="0"/>
              <a:t>még üzemel</a:t>
            </a:r>
            <a:r>
              <a:rPr lang="hu-HU" sz="2400" dirty="0"/>
              <a:t>. A</a:t>
            </a:r>
            <a:r>
              <a:rPr lang="hu-HU" sz="2400" dirty="0" smtClean="0"/>
              <a:t>z </a:t>
            </a:r>
            <a:r>
              <a:rPr lang="hu-HU" sz="2400" dirty="0"/>
              <a:t>érdeklődés is csökkent irántuk, egyrészt kevesebb a külföldi vendég, másrészt ma már jobbára interneten előre lebeszélt időpontokban, főként magánlakásokon zajlanak le </a:t>
            </a:r>
            <a:r>
              <a:rPr lang="hu-HU" sz="2400" dirty="0" smtClean="0"/>
              <a:t>a </a:t>
            </a:r>
            <a:r>
              <a:rPr lang="hu-HU" sz="2400" dirty="0"/>
              <a:t>találkozók</a:t>
            </a:r>
            <a:r>
              <a:rPr lang="hu-HU" sz="2400" dirty="0" smtClean="0"/>
              <a:t>.</a:t>
            </a:r>
          </a:p>
          <a:p>
            <a:pPr marL="0" indent="0">
              <a:spcBef>
                <a:spcPts val="0"/>
              </a:spcBef>
              <a:buNone/>
            </a:pPr>
            <a:r>
              <a:rPr lang="hu-HU" sz="2400" dirty="0" smtClean="0"/>
              <a:t>A </a:t>
            </a:r>
            <a:r>
              <a:rPr lang="hu-HU" sz="2400" dirty="0"/>
              <a:t>szabálysértéseket kezelő Pécsi Járási </a:t>
            </a:r>
            <a:r>
              <a:rPr lang="hu-HU" sz="2400" dirty="0" smtClean="0"/>
              <a:t>Hivatal és a </a:t>
            </a:r>
            <a:r>
              <a:rPr lang="hu-HU" sz="2400" dirty="0"/>
              <a:t>Pécsi Törvényszék szóvivője </a:t>
            </a:r>
            <a:r>
              <a:rPr lang="hu-HU" sz="2400" dirty="0" smtClean="0"/>
              <a:t>szerint: </a:t>
            </a:r>
            <a:r>
              <a:rPr lang="hu-HU" sz="2400" dirty="0"/>
              <a:t>időről időre fülelnek le lányokat Pécsett tiltott kéjelgés miatt, akiket első esetben általában három nap elzárásra </a:t>
            </a:r>
            <a:r>
              <a:rPr lang="hu-HU" sz="2400" dirty="0" smtClean="0"/>
              <a:t>ítélnek.</a:t>
            </a:r>
          </a:p>
          <a:p>
            <a:pPr marL="0" indent="0">
              <a:spcBef>
                <a:spcPts val="0"/>
              </a:spcBef>
              <a:buNone/>
            </a:pPr>
            <a:r>
              <a:rPr lang="hu-HU" sz="2400" dirty="0" smtClean="0"/>
              <a:t>Ha </a:t>
            </a:r>
            <a:r>
              <a:rPr lang="hu-HU" sz="2400" dirty="0"/>
              <a:t>nincsenek rendben az egészségügyi papírjaik, halmazati büntetéssel is számolhatnak, ha pedig nem első alkalomról van szó, 15–30 napot tölthetnek rács mögött, mert a pénzbüntetés sokszor nem behajtható</a:t>
            </a:r>
            <a:r>
              <a:rPr lang="hu-HU" sz="2400" dirty="0" smtClean="0"/>
              <a:t>.</a:t>
            </a:r>
            <a:endParaRPr lang="hu-HU" sz="2400" dirty="0"/>
          </a:p>
        </p:txBody>
      </p:sp>
    </p:spTree>
    <p:extLst>
      <p:ext uri="{BB962C8B-B14F-4D97-AF65-F5344CB8AC3E}">
        <p14:creationId xmlns:p14="http://schemas.microsoft.com/office/powerpoint/2010/main" val="3077776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Pécs</a:t>
            </a:r>
            <a:endParaRPr lang="hu-HU" sz="4000" b="1" dirty="0"/>
          </a:p>
        </p:txBody>
      </p:sp>
      <p:sp>
        <p:nvSpPr>
          <p:cNvPr id="3" name="Tartalom helye 2"/>
          <p:cNvSpPr>
            <a:spLocks noGrp="1"/>
          </p:cNvSpPr>
          <p:nvPr>
            <p:ph sz="quarter" idx="1"/>
          </p:nvPr>
        </p:nvSpPr>
        <p:spPr>
          <a:xfrm>
            <a:off x="179512" y="1484784"/>
            <a:ext cx="8856984" cy="5112568"/>
          </a:xfrm>
        </p:spPr>
        <p:txBody>
          <a:bodyPr>
            <a:noAutofit/>
          </a:bodyPr>
          <a:lstStyle/>
          <a:p>
            <a:pPr marL="0" indent="0">
              <a:spcBef>
                <a:spcPts val="0"/>
              </a:spcBef>
              <a:buNone/>
            </a:pPr>
            <a:r>
              <a:rPr lang="hu-HU" sz="2100" dirty="0" smtClean="0"/>
              <a:t>Rendszeresen ellenőrzik a rendőrök Pécsett azokat a helyeket, ahol a prostituáltak kínálják szolgáltatásaikat, s közülük többet rendre őrizetbe is vesznek. Leginkább a Komlói úton és környékén, a Budai vámnál, </a:t>
            </a:r>
            <a:r>
              <a:rPr lang="hu-HU" sz="2100" dirty="0" err="1" smtClean="0"/>
              <a:t>Patacson</a:t>
            </a:r>
            <a:r>
              <a:rPr lang="hu-HU" sz="2100" dirty="0"/>
              <a:t>, a 6-os út ki- és bevezető szakaszain </a:t>
            </a:r>
            <a:r>
              <a:rPr lang="hu-HU" sz="2100" dirty="0" smtClean="0"/>
              <a:t>van jelen a prostitúció.</a:t>
            </a:r>
          </a:p>
          <a:p>
            <a:pPr marL="0" indent="0">
              <a:spcBef>
                <a:spcPts val="0"/>
              </a:spcBef>
              <a:buNone/>
            </a:pPr>
            <a:r>
              <a:rPr lang="hu-HU" sz="2100" dirty="0" smtClean="0"/>
              <a:t>A rendőrök rendszeresen megjelennek, és intézkednek </a:t>
            </a:r>
            <a:r>
              <a:rPr lang="hu-HU" sz="2100" dirty="0"/>
              <a:t>a szabályok megszegőivel szemben. A visszaélések között a leggyakoribb, hogy tiltott helyen vagy orvosi igazolás nélkül próbálnak az érintettek kuncsaftokat szerezni, illetve előfordult az is, hogy kiskorúak kínálták a testüket </a:t>
            </a:r>
            <a:r>
              <a:rPr lang="hu-HU" sz="2100" i="1" dirty="0"/>
              <a:t>(néhány éve egy 11 éves lányt is lekapcsoltak Pécsett a rendőrök</a:t>
            </a:r>
            <a:r>
              <a:rPr lang="hu-HU" sz="2100" i="1" dirty="0" smtClean="0"/>
              <a:t>).</a:t>
            </a:r>
            <a:endParaRPr lang="hu-HU" sz="2100" dirty="0"/>
          </a:p>
          <a:p>
            <a:pPr marL="0" indent="0">
              <a:spcBef>
                <a:spcPts val="0"/>
              </a:spcBef>
              <a:buNone/>
            </a:pPr>
            <a:r>
              <a:rPr lang="hu-HU" sz="2100" dirty="0" smtClean="0"/>
              <a:t>A megyei rendőr-főkapitányság szerint Pécsett a </a:t>
            </a:r>
            <a:r>
              <a:rPr lang="hu-HU" sz="2100" dirty="0"/>
              <a:t>prostitúciós tevékenység „sajnálatos módon észlelt jelenség, s az ezzel összefüggő rendőri intézkedések száma is stagnál”. </a:t>
            </a:r>
            <a:r>
              <a:rPr lang="hu-HU" sz="2100" dirty="0" smtClean="0"/>
              <a:t>A </a:t>
            </a:r>
            <a:r>
              <a:rPr lang="hu-HU" sz="2100" dirty="0"/>
              <a:t>prostituáltak annak dacára sem adják fel, hogy időről időre a fogdában kötnek ki. H</a:t>
            </a:r>
            <a:r>
              <a:rPr lang="hu-HU" sz="2100" dirty="0" smtClean="0"/>
              <a:t>avonta </a:t>
            </a:r>
            <a:r>
              <a:rPr lang="hu-HU" sz="2100" dirty="0"/>
              <a:t>legkevesebb húsz eljárást indítanak velük szemben</a:t>
            </a:r>
            <a:r>
              <a:rPr lang="hu-HU" sz="2100" dirty="0" smtClean="0"/>
              <a:t>.</a:t>
            </a:r>
            <a:endParaRPr lang="hu-HU" sz="2100" dirty="0"/>
          </a:p>
        </p:txBody>
      </p:sp>
    </p:spTree>
    <p:extLst>
      <p:ext uri="{BB962C8B-B14F-4D97-AF65-F5344CB8AC3E}">
        <p14:creationId xmlns:p14="http://schemas.microsoft.com/office/powerpoint/2010/main" val="26084061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Pécs</a:t>
            </a:r>
            <a:endParaRPr lang="hu-HU" sz="4000" b="1" dirty="0"/>
          </a:p>
        </p:txBody>
      </p:sp>
      <p:sp>
        <p:nvSpPr>
          <p:cNvPr id="3" name="Tartalom helye 2"/>
          <p:cNvSpPr>
            <a:spLocks noGrp="1"/>
          </p:cNvSpPr>
          <p:nvPr>
            <p:ph sz="quarter" idx="1"/>
          </p:nvPr>
        </p:nvSpPr>
        <p:spPr>
          <a:xfrm>
            <a:off x="179512" y="1527048"/>
            <a:ext cx="8784976" cy="4854280"/>
          </a:xfrm>
        </p:spPr>
        <p:txBody>
          <a:bodyPr>
            <a:normAutofit/>
          </a:bodyPr>
          <a:lstStyle/>
          <a:p>
            <a:pPr marL="0" indent="0">
              <a:spcBef>
                <a:spcPts val="0"/>
              </a:spcBef>
              <a:buNone/>
            </a:pPr>
            <a:r>
              <a:rPr lang="hu-HU" sz="2800" dirty="0" smtClean="0"/>
              <a:t>A prostituáltak buszmegállókban, dohányboltoknál, útkereszteződésekben állnak.</a:t>
            </a:r>
          </a:p>
          <a:p>
            <a:pPr marL="0" indent="0">
              <a:spcBef>
                <a:spcPts val="0"/>
              </a:spcBef>
              <a:buNone/>
            </a:pPr>
            <a:r>
              <a:rPr lang="hu-HU" sz="2800" dirty="0"/>
              <a:t>Akit szabályszegésen érnek, három hónapos elzárásra vagy pénzbüntetésre számíthat – ez a kuncsaftokra is vonatkozik.</a:t>
            </a:r>
          </a:p>
          <a:p>
            <a:pPr marL="0" indent="0">
              <a:spcBef>
                <a:spcPts val="0"/>
              </a:spcBef>
              <a:buNone/>
            </a:pPr>
            <a:r>
              <a:rPr lang="hu-HU" sz="2800" dirty="0" smtClean="0"/>
              <a:t>Emiatt utcai prostituáltak már </a:t>
            </a:r>
            <a:r>
              <a:rPr lang="hu-HU" sz="2800" dirty="0"/>
              <a:t>egyre kevesebben </a:t>
            </a:r>
            <a:r>
              <a:rPr lang="hu-HU" sz="2800" dirty="0" smtClean="0"/>
              <a:t>vannak, </a:t>
            </a:r>
            <a:r>
              <a:rPr lang="hu-HU" sz="2800" dirty="0"/>
              <a:t>lakásokban viszont bőven </a:t>
            </a:r>
            <a:r>
              <a:rPr lang="hu-HU" sz="2800" dirty="0" smtClean="0"/>
              <a:t>dolgoznak. Az internetes oldalakon </a:t>
            </a:r>
            <a:r>
              <a:rPr lang="hu-HU" sz="2800" dirty="0"/>
              <a:t>Pécsett több tucat nő és férfi hirdeti magát</a:t>
            </a:r>
            <a:r>
              <a:rPr lang="hu-HU" sz="2800" dirty="0" smtClean="0"/>
              <a:t>.</a:t>
            </a:r>
            <a:endParaRPr lang="hu-HU" sz="2800" dirty="0"/>
          </a:p>
        </p:txBody>
      </p:sp>
    </p:spTree>
    <p:extLst>
      <p:ext uri="{BB962C8B-B14F-4D97-AF65-F5344CB8AC3E}">
        <p14:creationId xmlns:p14="http://schemas.microsoft.com/office/powerpoint/2010/main" val="207866578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Pécs</a:t>
            </a:r>
            <a:endParaRPr lang="hu-HU" sz="4000" b="1" dirty="0"/>
          </a:p>
        </p:txBody>
      </p:sp>
      <p:sp>
        <p:nvSpPr>
          <p:cNvPr id="3" name="Tartalom helye 2"/>
          <p:cNvSpPr>
            <a:spLocks noGrp="1"/>
          </p:cNvSpPr>
          <p:nvPr>
            <p:ph sz="quarter" idx="1"/>
          </p:nvPr>
        </p:nvSpPr>
        <p:spPr>
          <a:xfrm>
            <a:off x="179512" y="1484784"/>
            <a:ext cx="8784976" cy="5040560"/>
          </a:xfrm>
        </p:spPr>
        <p:txBody>
          <a:bodyPr/>
          <a:lstStyle/>
          <a:p>
            <a:pPr marL="0" indent="0">
              <a:spcBef>
                <a:spcPts val="0"/>
              </a:spcBef>
              <a:buNone/>
            </a:pPr>
            <a:r>
              <a:rPr lang="hu-HU" dirty="0" smtClean="0"/>
              <a:t>Szerte </a:t>
            </a:r>
            <a:r>
              <a:rPr lang="hu-HU" dirty="0"/>
              <a:t>az </a:t>
            </a:r>
            <a:r>
              <a:rPr lang="hu-HU" dirty="0" smtClean="0"/>
              <a:t>országban, így Pécsett </a:t>
            </a:r>
            <a:r>
              <a:rPr lang="hu-HU" dirty="0"/>
              <a:t>is </a:t>
            </a:r>
            <a:r>
              <a:rPr lang="hu-HU" dirty="0" smtClean="0"/>
              <a:t>az </a:t>
            </a:r>
            <a:r>
              <a:rPr lang="hu-HU" dirty="0"/>
              <a:t>a </a:t>
            </a:r>
            <a:r>
              <a:rPr lang="hu-HU" dirty="0" smtClean="0"/>
              <a:t>„divat” </a:t>
            </a:r>
            <a:r>
              <a:rPr lang="hu-HU" dirty="0"/>
              <a:t>a lakás-prostituáltak körében, hogy külföldön élőktől bérelnek lakást, aki nem jár a nyakukra, nem figyeli őket, csak várja, hogy elutalják neki a lakbért</a:t>
            </a:r>
            <a:r>
              <a:rPr lang="hu-HU" dirty="0" smtClean="0"/>
              <a:t>.</a:t>
            </a:r>
          </a:p>
          <a:p>
            <a:pPr marL="0" indent="0">
              <a:spcBef>
                <a:spcPts val="0"/>
              </a:spcBef>
              <a:buNone/>
            </a:pPr>
            <a:r>
              <a:rPr lang="hu-HU" dirty="0" smtClean="0"/>
              <a:t>Vállalkozói engedéllyel ugyanis, </a:t>
            </a:r>
            <a:r>
              <a:rPr lang="hu-HU" dirty="0"/>
              <a:t>ilyen jellegű munkavégzés céljából elvileg a prostituáltak nem bérelhetnek ingatlant, ha pedig lebuknak, nemcsak őket büntetik meg, hanem a főbérlőjüket is. A bérbeadónak ugyanis elviekben tudnia kellene, hogy milyen céllal bérlik tőle a lakást. Az pedig, hogy nem tudja, nem mentesíti a felelősségre vonás alól.</a:t>
            </a:r>
          </a:p>
          <a:p>
            <a:pPr marL="0" indent="0">
              <a:buNone/>
            </a:pPr>
            <a:endParaRPr lang="hu-HU" dirty="0"/>
          </a:p>
          <a:p>
            <a:pPr marL="0" indent="0">
              <a:buNone/>
            </a:pPr>
            <a:endParaRPr lang="hu-HU" dirty="0"/>
          </a:p>
        </p:txBody>
      </p:sp>
    </p:spTree>
    <p:extLst>
      <p:ext uri="{BB962C8B-B14F-4D97-AF65-F5344CB8AC3E}">
        <p14:creationId xmlns:p14="http://schemas.microsoft.com/office/powerpoint/2010/main" val="102114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4000" b="1" dirty="0"/>
              <a:t>A New York-i </a:t>
            </a:r>
            <a:r>
              <a:rPr lang="hu-HU" sz="4000" b="1" dirty="0" smtClean="0"/>
              <a:t>Egyezmény</a:t>
            </a:r>
            <a:endParaRPr lang="hu-HU" sz="4000" b="1" dirty="0"/>
          </a:p>
        </p:txBody>
      </p:sp>
      <p:sp>
        <p:nvSpPr>
          <p:cNvPr id="3" name="Tartalom helye 2"/>
          <p:cNvSpPr>
            <a:spLocks noGrp="1"/>
          </p:cNvSpPr>
          <p:nvPr>
            <p:ph sz="quarter" idx="1"/>
          </p:nvPr>
        </p:nvSpPr>
        <p:spPr>
          <a:xfrm>
            <a:off x="251520" y="1412776"/>
            <a:ext cx="8712968" cy="4968552"/>
          </a:xfrm>
        </p:spPr>
        <p:txBody>
          <a:bodyPr>
            <a:normAutofit fontScale="70000" lnSpcReduction="20000"/>
          </a:bodyPr>
          <a:lstStyle/>
          <a:p>
            <a:pPr marL="0" indent="0" algn="ctr">
              <a:buNone/>
            </a:pPr>
            <a:endParaRPr lang="hu-HU" dirty="0" smtClean="0"/>
          </a:p>
          <a:p>
            <a:pPr marL="0" indent="0" algn="ctr">
              <a:lnSpc>
                <a:spcPct val="120000"/>
              </a:lnSpc>
              <a:spcBef>
                <a:spcPts val="0"/>
              </a:spcBef>
              <a:buNone/>
            </a:pPr>
            <a:r>
              <a:rPr lang="hu-HU" sz="3300" i="1" dirty="0" smtClean="0"/>
              <a:t>EGYEZMÉNY</a:t>
            </a:r>
            <a:endParaRPr lang="hu-HU" sz="3300" i="1" dirty="0"/>
          </a:p>
          <a:p>
            <a:pPr marL="0" indent="0" algn="ctr">
              <a:lnSpc>
                <a:spcPct val="120000"/>
              </a:lnSpc>
              <a:spcBef>
                <a:spcPts val="0"/>
              </a:spcBef>
              <a:buNone/>
            </a:pPr>
            <a:r>
              <a:rPr lang="hu-HU" sz="3300" i="1" dirty="0"/>
              <a:t>az emberkereskedés és mások prostitúciója kihasználásának elnyomásáról</a:t>
            </a:r>
          </a:p>
          <a:p>
            <a:pPr marL="0" indent="0" algn="ctr">
              <a:lnSpc>
                <a:spcPct val="120000"/>
              </a:lnSpc>
              <a:spcBef>
                <a:spcPts val="0"/>
              </a:spcBef>
              <a:buNone/>
            </a:pPr>
            <a:r>
              <a:rPr lang="hu-HU" sz="3300" i="1" dirty="0"/>
              <a:t>1950. évi március hó 21. napján kelt nemzetközi </a:t>
            </a:r>
            <a:r>
              <a:rPr lang="hu-HU" sz="3300" i="1" dirty="0" smtClean="0"/>
              <a:t>egyezmény</a:t>
            </a:r>
          </a:p>
          <a:p>
            <a:pPr marL="0" indent="0" algn="ctr">
              <a:lnSpc>
                <a:spcPct val="120000"/>
              </a:lnSpc>
              <a:spcBef>
                <a:spcPts val="0"/>
              </a:spcBef>
              <a:buNone/>
            </a:pPr>
            <a:endParaRPr lang="hu-HU" dirty="0" smtClean="0"/>
          </a:p>
          <a:p>
            <a:pPr marL="0" indent="0" algn="just">
              <a:lnSpc>
                <a:spcPct val="120000"/>
              </a:lnSpc>
              <a:spcBef>
                <a:spcPts val="0"/>
              </a:spcBef>
              <a:buNone/>
            </a:pPr>
            <a:r>
              <a:rPr lang="hu-HU" sz="4100" dirty="0" smtClean="0"/>
              <a:t>A nemzetközi </a:t>
            </a:r>
            <a:r>
              <a:rPr lang="hu-HU" sz="4100" dirty="0"/>
              <a:t>egyezmény a </a:t>
            </a:r>
            <a:r>
              <a:rPr lang="hu-HU" sz="4100" dirty="0" smtClean="0"/>
              <a:t>Magyar Népköztársaságra </a:t>
            </a:r>
            <a:r>
              <a:rPr lang="hu-HU" sz="4100" dirty="0"/>
              <a:t>nézve az 1955. évi december hó 28. napján lép hatályba. </a:t>
            </a:r>
            <a:r>
              <a:rPr lang="hu-HU" sz="4100" dirty="0" smtClean="0"/>
              <a:t> Az </a:t>
            </a:r>
            <a:r>
              <a:rPr lang="hu-HU" sz="4100" dirty="0"/>
              <a:t>egyezmény végrehajtásáért - ügykör szerinti illetékességgel - a belügyminiszter és az </a:t>
            </a:r>
            <a:r>
              <a:rPr lang="hu-HU" sz="4100" dirty="0" smtClean="0"/>
              <a:t>igazságügy miniszter </a:t>
            </a:r>
            <a:r>
              <a:rPr lang="hu-HU" sz="4100" dirty="0"/>
              <a:t>felelős.</a:t>
            </a:r>
            <a:r>
              <a:rPr lang="hu-HU" sz="3600" dirty="0"/>
              <a:t> </a:t>
            </a:r>
          </a:p>
        </p:txBody>
      </p:sp>
    </p:spTree>
    <p:extLst>
      <p:ext uri="{BB962C8B-B14F-4D97-AF65-F5344CB8AC3E}">
        <p14:creationId xmlns:p14="http://schemas.microsoft.com/office/powerpoint/2010/main" val="229889579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Pécs</a:t>
            </a:r>
            <a:endParaRPr lang="hu-HU" sz="4000" b="1" dirty="0"/>
          </a:p>
        </p:txBody>
      </p:sp>
      <p:sp>
        <p:nvSpPr>
          <p:cNvPr id="3" name="Tartalom helye 2"/>
          <p:cNvSpPr>
            <a:spLocks noGrp="1"/>
          </p:cNvSpPr>
          <p:nvPr>
            <p:ph sz="quarter" idx="1"/>
          </p:nvPr>
        </p:nvSpPr>
        <p:spPr>
          <a:xfrm>
            <a:off x="179512" y="1527048"/>
            <a:ext cx="8784976" cy="4926288"/>
          </a:xfrm>
        </p:spPr>
        <p:txBody>
          <a:bodyPr>
            <a:normAutofit lnSpcReduction="10000"/>
          </a:bodyPr>
          <a:lstStyle/>
          <a:p>
            <a:pPr marL="0" indent="0">
              <a:lnSpc>
                <a:spcPct val="110000"/>
              </a:lnSpc>
              <a:spcBef>
                <a:spcPts val="0"/>
              </a:spcBef>
              <a:buNone/>
            </a:pPr>
            <a:r>
              <a:rPr lang="hu-HU" dirty="0"/>
              <a:t>H</a:t>
            </a:r>
            <a:r>
              <a:rPr lang="hu-HU" dirty="0" smtClean="0"/>
              <a:t>ogy </a:t>
            </a:r>
            <a:r>
              <a:rPr lang="hu-HU" dirty="0"/>
              <a:t>Pécsett mennyit bírságolják a kéjelgőket, a rendőrség nem rendelkezik statisztikával, valamint az sem tudható, hogy a városban hány </a:t>
            </a:r>
            <a:r>
              <a:rPr lang="hu-HU" dirty="0" smtClean="0"/>
              <a:t>prostituált van.</a:t>
            </a:r>
          </a:p>
          <a:p>
            <a:pPr marL="0" indent="0">
              <a:lnSpc>
                <a:spcPct val="110000"/>
              </a:lnSpc>
              <a:spcBef>
                <a:spcPts val="0"/>
              </a:spcBef>
              <a:buNone/>
            </a:pPr>
            <a:r>
              <a:rPr lang="hu-HU" dirty="0" smtClean="0"/>
              <a:t>A </a:t>
            </a:r>
            <a:r>
              <a:rPr lang="hu-HU" dirty="0"/>
              <a:t>lakásban dolgozók esetével </a:t>
            </a:r>
            <a:r>
              <a:rPr lang="hu-HU" dirty="0" smtClean="0"/>
              <a:t>kapcsolatban: ha </a:t>
            </a:r>
            <a:r>
              <a:rPr lang="hu-HU" dirty="0"/>
              <a:t>a prostituált egy olyan épületben dolgozik, amely védett, tiltott övezetben van, és nem számít lakásnak (ilyen például egy étterem mellékhelyisége), akkor nem nyújthat szolgáltatásokat. Ha viszont lakásban dolgozik vagy </a:t>
            </a:r>
            <a:r>
              <a:rPr lang="hu-HU" dirty="0" smtClean="0"/>
              <a:t>dolgoznak, </a:t>
            </a:r>
            <a:r>
              <a:rPr lang="hu-HU" dirty="0"/>
              <a:t>és minden papírjuk rendben </a:t>
            </a:r>
            <a:r>
              <a:rPr lang="hu-HU" dirty="0" smtClean="0"/>
              <a:t>van, </a:t>
            </a:r>
            <a:r>
              <a:rPr lang="hu-HU" dirty="0"/>
              <a:t>akkor akár a belváros bármelyik lakóépületében is megtörténhet a dolog</a:t>
            </a:r>
            <a:r>
              <a:rPr lang="hu-HU" dirty="0" smtClean="0"/>
              <a:t>.</a:t>
            </a:r>
            <a:endParaRPr lang="hu-HU" dirty="0"/>
          </a:p>
        </p:txBody>
      </p:sp>
    </p:spTree>
    <p:extLst>
      <p:ext uri="{BB962C8B-B14F-4D97-AF65-F5344CB8AC3E}">
        <p14:creationId xmlns:p14="http://schemas.microsoft.com/office/powerpoint/2010/main" val="84200228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Pécs</a:t>
            </a:r>
            <a:endParaRPr lang="hu-HU" sz="4000" b="1" dirty="0"/>
          </a:p>
        </p:txBody>
      </p:sp>
      <p:sp>
        <p:nvSpPr>
          <p:cNvPr id="3" name="Tartalom helye 2"/>
          <p:cNvSpPr>
            <a:spLocks noGrp="1"/>
          </p:cNvSpPr>
          <p:nvPr>
            <p:ph sz="quarter" idx="1"/>
          </p:nvPr>
        </p:nvSpPr>
        <p:spPr>
          <a:xfrm>
            <a:off x="179512" y="1527048"/>
            <a:ext cx="8784976" cy="4854280"/>
          </a:xfrm>
        </p:spPr>
        <p:txBody>
          <a:bodyPr>
            <a:normAutofit/>
          </a:bodyPr>
          <a:lstStyle/>
          <a:p>
            <a:pPr marL="0" indent="0">
              <a:buNone/>
            </a:pPr>
            <a:r>
              <a:rPr lang="hu-HU" sz="2800" dirty="0" smtClean="0"/>
              <a:t>2016-ban </a:t>
            </a:r>
            <a:r>
              <a:rPr lang="hu-HU" sz="2800" dirty="0"/>
              <a:t>l</a:t>
            </a:r>
            <a:r>
              <a:rPr lang="hu-HU" sz="2800" dirty="0" smtClean="0"/>
              <a:t>akossági </a:t>
            </a:r>
            <a:r>
              <a:rPr lang="hu-HU" sz="2800" dirty="0"/>
              <a:t>mozgalom </a:t>
            </a:r>
            <a:r>
              <a:rPr lang="hu-HU" sz="2800" dirty="0" smtClean="0"/>
              <a:t>indult </a:t>
            </a:r>
            <a:r>
              <a:rPr lang="hu-HU" sz="2800" dirty="0"/>
              <a:t>a város egyes közterületein tapasztalható prostitúció visszaszorítása érdekében. A névtelen aktivisták fotókkal, videókkal </a:t>
            </a:r>
            <a:r>
              <a:rPr lang="hu-HU" sz="2800" dirty="0" smtClean="0"/>
              <a:t>dokumentálják </a:t>
            </a:r>
            <a:r>
              <a:rPr lang="hu-HU" sz="2800" dirty="0"/>
              <a:t>a jelenséget. A rendőrség szerint nehéz a bizonyítás</a:t>
            </a:r>
            <a:r>
              <a:rPr lang="hu-HU" sz="2800" dirty="0" smtClean="0"/>
              <a:t>.</a:t>
            </a:r>
          </a:p>
          <a:p>
            <a:pPr marL="0" indent="0">
              <a:buNone/>
            </a:pPr>
            <a:r>
              <a:rPr lang="hu-HU" sz="2800" dirty="0" smtClean="0"/>
              <a:t>A </a:t>
            </a:r>
            <a:r>
              <a:rPr lang="hu-HU" sz="2800" i="1" dirty="0"/>
              <a:t>Védett Övezet Pécs Mozgalom </a:t>
            </a:r>
            <a:r>
              <a:rPr lang="hu-HU" sz="2800" dirty="0"/>
              <a:t>tagjai n</a:t>
            </a:r>
            <a:r>
              <a:rPr lang="hu-HU" sz="2800" dirty="0" smtClean="0"/>
              <a:t>yílt </a:t>
            </a:r>
            <a:r>
              <a:rPr lang="hu-HU" sz="2800" dirty="0"/>
              <a:t>levélben fordultak a megyeszékhely városvezetőihez </a:t>
            </a:r>
            <a:r>
              <a:rPr lang="hu-HU" sz="2800" dirty="0" smtClean="0"/>
              <a:t>a </a:t>
            </a:r>
            <a:r>
              <a:rPr lang="hu-HU" sz="2800" dirty="0"/>
              <a:t>közterületeken „nagy számban és koncentráltan észlelhető prostitúció miatt</a:t>
            </a:r>
            <a:r>
              <a:rPr lang="hu-HU" sz="2800" dirty="0" smtClean="0"/>
              <a:t>”.</a:t>
            </a:r>
            <a:endParaRPr lang="hu-HU" sz="2800" dirty="0"/>
          </a:p>
        </p:txBody>
      </p:sp>
    </p:spTree>
    <p:extLst>
      <p:ext uri="{BB962C8B-B14F-4D97-AF65-F5344CB8AC3E}">
        <p14:creationId xmlns:p14="http://schemas.microsoft.com/office/powerpoint/2010/main" val="344417751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Pécs</a:t>
            </a:r>
            <a:endParaRPr lang="hu-HU" sz="4000" b="1" dirty="0"/>
          </a:p>
        </p:txBody>
      </p:sp>
      <p:sp>
        <p:nvSpPr>
          <p:cNvPr id="3" name="Tartalom helye 2"/>
          <p:cNvSpPr>
            <a:spLocks noGrp="1"/>
          </p:cNvSpPr>
          <p:nvPr>
            <p:ph sz="quarter" idx="1"/>
          </p:nvPr>
        </p:nvSpPr>
        <p:spPr>
          <a:xfrm>
            <a:off x="179512" y="1527048"/>
            <a:ext cx="8784976" cy="4854280"/>
          </a:xfrm>
        </p:spPr>
        <p:txBody>
          <a:bodyPr>
            <a:normAutofit/>
          </a:bodyPr>
          <a:lstStyle/>
          <a:p>
            <a:pPr marL="0" indent="0">
              <a:spcBef>
                <a:spcPts val="0"/>
              </a:spcBef>
              <a:buNone/>
            </a:pPr>
            <a:r>
              <a:rPr lang="hu-HU" sz="2800" dirty="0"/>
              <a:t>A mozgalom tagjai </a:t>
            </a:r>
            <a:r>
              <a:rPr lang="hu-HU" sz="2800" dirty="0" smtClean="0"/>
              <a:t>kérték </a:t>
            </a:r>
            <a:r>
              <a:rPr lang="hu-HU" sz="2800" dirty="0"/>
              <a:t>a városvezetést, hogy haladéktalanul tegyen érdemi intézkedéseket a védett övezetekben folyó tömeges prostitúció teljes felszámolására, de nem várják tétlenül az eredményeket. </a:t>
            </a:r>
            <a:r>
              <a:rPr lang="hu-HU" sz="2800" dirty="0" smtClean="0"/>
              <a:t>Ők maguk figyelemmel kísérik </a:t>
            </a:r>
            <a:r>
              <a:rPr lang="hu-HU" sz="2800" dirty="0"/>
              <a:t>a szóban forgó útszakaszokat, </a:t>
            </a:r>
            <a:r>
              <a:rPr lang="hu-HU" sz="2800" dirty="0" smtClean="0"/>
              <a:t>rendszeresen </a:t>
            </a:r>
            <a:r>
              <a:rPr lang="hu-HU" sz="2800" dirty="0"/>
              <a:t>fénykép- és </a:t>
            </a:r>
            <a:r>
              <a:rPr lang="hu-HU" sz="2800" dirty="0" err="1"/>
              <a:t>videófelvételeket</a:t>
            </a:r>
            <a:r>
              <a:rPr lang="hu-HU" sz="2800" dirty="0"/>
              <a:t> készítenek a jogsértő tevékenységet folytató prostituáltakról</a:t>
            </a:r>
            <a:r>
              <a:rPr lang="hu-HU" sz="2800" dirty="0" smtClean="0"/>
              <a:t>.</a:t>
            </a:r>
            <a:endParaRPr lang="hu-HU" sz="2800" dirty="0"/>
          </a:p>
        </p:txBody>
      </p:sp>
    </p:spTree>
    <p:extLst>
      <p:ext uri="{BB962C8B-B14F-4D97-AF65-F5344CB8AC3E}">
        <p14:creationId xmlns:p14="http://schemas.microsoft.com/office/powerpoint/2010/main" val="314790480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Pécs</a:t>
            </a:r>
            <a:endParaRPr lang="hu-HU" sz="4000" b="1" dirty="0"/>
          </a:p>
        </p:txBody>
      </p:sp>
      <p:sp>
        <p:nvSpPr>
          <p:cNvPr id="3" name="Tartalom helye 2"/>
          <p:cNvSpPr>
            <a:spLocks noGrp="1"/>
          </p:cNvSpPr>
          <p:nvPr>
            <p:ph sz="quarter" idx="1"/>
          </p:nvPr>
        </p:nvSpPr>
        <p:spPr>
          <a:xfrm>
            <a:off x="179512" y="1527048"/>
            <a:ext cx="8856984" cy="4926288"/>
          </a:xfrm>
        </p:spPr>
        <p:txBody>
          <a:bodyPr>
            <a:normAutofit/>
          </a:bodyPr>
          <a:lstStyle/>
          <a:p>
            <a:pPr marL="0" indent="0">
              <a:spcBef>
                <a:spcPts val="0"/>
              </a:spcBef>
              <a:buNone/>
            </a:pPr>
            <a:r>
              <a:rPr lang="hu-HU" sz="2800" dirty="0" smtClean="0"/>
              <a:t>A polgármester a </a:t>
            </a:r>
            <a:r>
              <a:rPr lang="hu-HU" sz="2800" dirty="0"/>
              <a:t>mozgalom levelét eljuttatta Pécs rendőrkapitányának, és azt kérte tőle, hogy a lehető legnagyobb jelenléttel támogassa a rendőrség a helyiek nyugodt életét, gondoskodjon fokozottan a közbiztonságról, és külön ügyeljenek a járőrök a prostitúciót érintő jogszabályok maradéktalan betartatására</a:t>
            </a:r>
            <a:r>
              <a:rPr lang="hu-HU" sz="2800" dirty="0" smtClean="0"/>
              <a:t>.</a:t>
            </a:r>
          </a:p>
          <a:p>
            <a:pPr marL="0" indent="0">
              <a:spcBef>
                <a:spcPts val="0"/>
              </a:spcBef>
              <a:buNone/>
            </a:pPr>
            <a:endParaRPr lang="hu-HU" sz="2800" dirty="0"/>
          </a:p>
        </p:txBody>
      </p:sp>
    </p:spTree>
    <p:extLst>
      <p:ext uri="{BB962C8B-B14F-4D97-AF65-F5344CB8AC3E}">
        <p14:creationId xmlns:p14="http://schemas.microsoft.com/office/powerpoint/2010/main" val="291645370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Pécs</a:t>
            </a:r>
            <a:endParaRPr lang="hu-HU" sz="4000" b="1" dirty="0"/>
          </a:p>
        </p:txBody>
      </p:sp>
      <p:sp>
        <p:nvSpPr>
          <p:cNvPr id="3" name="Tartalom helye 2"/>
          <p:cNvSpPr>
            <a:spLocks noGrp="1"/>
          </p:cNvSpPr>
          <p:nvPr>
            <p:ph sz="quarter" idx="1"/>
          </p:nvPr>
        </p:nvSpPr>
        <p:spPr>
          <a:xfrm>
            <a:off x="179512" y="1412776"/>
            <a:ext cx="8856984" cy="5112568"/>
          </a:xfrm>
        </p:spPr>
        <p:txBody>
          <a:bodyPr>
            <a:noAutofit/>
          </a:bodyPr>
          <a:lstStyle/>
          <a:p>
            <a:pPr marL="0" indent="0">
              <a:spcBef>
                <a:spcPts val="0"/>
              </a:spcBef>
              <a:buNone/>
            </a:pPr>
            <a:r>
              <a:rPr lang="hu-HU" sz="2300" dirty="0"/>
              <a:t>Az elmúlt években a szociális szakemberek több alkalommal is találkoztak olyan gyerekekkel Pécsett, akiket prostitúcióba sodortak a körülmények. Az érintettek általában kapcsolatba kerülnek a gyermekvédelmi intézményekkel, ám a speciális ellátáshoz nem adottak a </a:t>
            </a:r>
            <a:r>
              <a:rPr lang="hu-HU" sz="2300" dirty="0" smtClean="0"/>
              <a:t>feltételek.</a:t>
            </a:r>
          </a:p>
          <a:p>
            <a:pPr marL="0" indent="0">
              <a:spcBef>
                <a:spcPts val="0"/>
              </a:spcBef>
              <a:buNone/>
            </a:pPr>
            <a:r>
              <a:rPr lang="hu-HU" sz="2300" dirty="0" smtClean="0"/>
              <a:t>A </a:t>
            </a:r>
            <a:r>
              <a:rPr lang="hu-HU" sz="2300" dirty="0"/>
              <a:t>korábbi években egy olyan eset is borzolta a kedélyeket, amikor egy pécsi asszony a </a:t>
            </a:r>
            <a:r>
              <a:rPr lang="hu-HU" sz="2300" dirty="0" smtClean="0"/>
              <a:t>kilencéves </a:t>
            </a:r>
            <a:r>
              <a:rPr lang="hu-HU" sz="2300" dirty="0"/>
              <a:t>lányát kényszerítette prostitúcióra</a:t>
            </a:r>
            <a:r>
              <a:rPr lang="hu-HU" sz="2300" dirty="0" smtClean="0"/>
              <a:t>.</a:t>
            </a:r>
          </a:p>
          <a:p>
            <a:pPr marL="0" indent="0" fontAlgn="t">
              <a:spcBef>
                <a:spcPts val="0"/>
              </a:spcBef>
              <a:buNone/>
            </a:pPr>
            <a:r>
              <a:rPr lang="hu-HU" sz="2300" dirty="0" smtClean="0"/>
              <a:t>Pécsett </a:t>
            </a:r>
            <a:r>
              <a:rPr lang="hu-HU" sz="2300" i="1" dirty="0" smtClean="0"/>
              <a:t>„Biztos</a:t>
            </a:r>
            <a:r>
              <a:rPr lang="hu-HU" sz="2300" i="1" dirty="0"/>
              <a:t>, hogy ezt akarod?" </a:t>
            </a:r>
            <a:r>
              <a:rPr lang="hu-HU" sz="2300" dirty="0"/>
              <a:t>címet viselő áldozatvédelmi program foglalkozik a prostitúció megelőzésével, illetve ez kiegészült a külföldi munkavállalás veszélyeiről szóló tájékoztatóval. </a:t>
            </a:r>
            <a:r>
              <a:rPr lang="hu-HU" sz="2300" dirty="0" smtClean="0"/>
              <a:t>A </a:t>
            </a:r>
            <a:r>
              <a:rPr lang="hu-HU" sz="2300" dirty="0"/>
              <a:t>program részeként a tájékoztató előadások mellett a rendőrség rendszeresen ellenőrzi az utak melletti prostitúciós tevékenységet</a:t>
            </a:r>
            <a:r>
              <a:rPr lang="hu-HU" sz="2300" dirty="0" smtClean="0"/>
              <a:t>.</a:t>
            </a:r>
            <a:endParaRPr lang="hu-HU" sz="2300" dirty="0"/>
          </a:p>
        </p:txBody>
      </p:sp>
    </p:spTree>
    <p:extLst>
      <p:ext uri="{BB962C8B-B14F-4D97-AF65-F5344CB8AC3E}">
        <p14:creationId xmlns:p14="http://schemas.microsoft.com/office/powerpoint/2010/main" val="66434528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Pécs</a:t>
            </a:r>
            <a:endParaRPr lang="hu-HU" sz="4000" b="1" dirty="0"/>
          </a:p>
        </p:txBody>
      </p:sp>
      <p:sp>
        <p:nvSpPr>
          <p:cNvPr id="3" name="Tartalom helye 2"/>
          <p:cNvSpPr>
            <a:spLocks noGrp="1"/>
          </p:cNvSpPr>
          <p:nvPr>
            <p:ph sz="quarter" idx="1"/>
          </p:nvPr>
        </p:nvSpPr>
        <p:spPr>
          <a:xfrm>
            <a:off x="179512" y="1527048"/>
            <a:ext cx="8784976" cy="5070304"/>
          </a:xfrm>
        </p:spPr>
        <p:txBody>
          <a:bodyPr>
            <a:normAutofit fontScale="92500"/>
          </a:bodyPr>
          <a:lstStyle/>
          <a:p>
            <a:pPr marL="0" indent="0">
              <a:spcBef>
                <a:spcPts val="0"/>
              </a:spcBef>
              <a:buNone/>
            </a:pPr>
            <a:r>
              <a:rPr lang="hu-HU" sz="2800" dirty="0" smtClean="0"/>
              <a:t>Az elhanyagolás</a:t>
            </a:r>
            <a:r>
              <a:rPr lang="hu-HU" sz="2800" dirty="0"/>
              <a:t>, erőszakos nevelés, vagy a rendszeres fizikai agresszió bizonyosan okolhatók azért, hogy egyesek ilyen helyzetbe sodródnak. E mellett a szegénység, az alacsony iskolázottság, a serdülőkori mentálhigiénés problémák, a drog- vagy alkoholhasználat és a párkapcsolati erőszak is ide </a:t>
            </a:r>
            <a:r>
              <a:rPr lang="hu-HU" sz="2800" dirty="0" smtClean="0"/>
              <a:t>sorolható.</a:t>
            </a:r>
            <a:endParaRPr lang="hu-HU" sz="2800" dirty="0"/>
          </a:p>
          <a:p>
            <a:pPr marL="0" indent="0">
              <a:spcBef>
                <a:spcPts val="0"/>
              </a:spcBef>
              <a:buNone/>
            </a:pPr>
            <a:r>
              <a:rPr lang="hu-HU" sz="2800" dirty="0" smtClean="0"/>
              <a:t>Az érintett </a:t>
            </a:r>
            <a:r>
              <a:rPr lang="hu-HU" sz="2800" dirty="0"/>
              <a:t>fiatalok esetében szó sincs tudatos választásról, inkább rossz döntések sorozatáról beszélhetünk. Esetükben jellemző, hogy olyan családban nevelkednek, ahol a szülői készségek alacsony szintűek, így a gyerekek nem kapnak elég figyelmet, törődést. </a:t>
            </a:r>
          </a:p>
        </p:txBody>
      </p:sp>
    </p:spTree>
    <p:extLst>
      <p:ext uri="{BB962C8B-B14F-4D97-AF65-F5344CB8AC3E}">
        <p14:creationId xmlns:p14="http://schemas.microsoft.com/office/powerpoint/2010/main" val="380001866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Pécs</a:t>
            </a:r>
            <a:endParaRPr lang="hu-HU" sz="4000" b="1" dirty="0"/>
          </a:p>
        </p:txBody>
      </p:sp>
      <p:sp>
        <p:nvSpPr>
          <p:cNvPr id="3" name="Tartalom helye 2"/>
          <p:cNvSpPr>
            <a:spLocks noGrp="1"/>
          </p:cNvSpPr>
          <p:nvPr>
            <p:ph sz="quarter" idx="1"/>
          </p:nvPr>
        </p:nvSpPr>
        <p:spPr>
          <a:xfrm>
            <a:off x="251520" y="1527048"/>
            <a:ext cx="8712968" cy="4998296"/>
          </a:xfrm>
        </p:spPr>
        <p:txBody>
          <a:bodyPr>
            <a:noAutofit/>
          </a:bodyPr>
          <a:lstStyle/>
          <a:p>
            <a:pPr marL="0" indent="0">
              <a:spcBef>
                <a:spcPts val="0"/>
              </a:spcBef>
              <a:buNone/>
            </a:pPr>
            <a:r>
              <a:rPr lang="hu-HU" sz="2800" dirty="0" smtClean="0"/>
              <a:t>A gyermekotthonból </a:t>
            </a:r>
            <a:r>
              <a:rPr lang="hu-HU" sz="2800" dirty="0"/>
              <a:t>a családjukból kiemelt, nehezen kezelhető, kötődési problémákkal küzdő kamaszlányok állandóan elszöknek. A prostitúcióban érintettek tehát kapcsolatba kerülnek az intézményekkel, de egy átlagosnak nevezhető gyermekotthon nem képes ezeket a kihívásokat kezelni.</a:t>
            </a:r>
          </a:p>
          <a:p>
            <a:pPr marL="0" indent="0">
              <a:spcBef>
                <a:spcPts val="0"/>
              </a:spcBef>
              <a:buNone/>
            </a:pPr>
            <a:r>
              <a:rPr lang="hu-HU" sz="2800" dirty="0" smtClean="0"/>
              <a:t>Súlyos mentális</a:t>
            </a:r>
            <a:r>
              <a:rPr lang="hu-HU" sz="2800" dirty="0"/>
              <a:t>, szociális problémákkal küzdő fiatalokról van szó, akik speciális ellátást, gyakran hosszú terápiát </a:t>
            </a:r>
            <a:r>
              <a:rPr lang="hu-HU" sz="2800" dirty="0" smtClean="0"/>
              <a:t>igényelnének.</a:t>
            </a:r>
            <a:endParaRPr lang="hu-HU" sz="2800" dirty="0"/>
          </a:p>
        </p:txBody>
      </p:sp>
    </p:spTree>
    <p:extLst>
      <p:ext uri="{BB962C8B-B14F-4D97-AF65-F5344CB8AC3E}">
        <p14:creationId xmlns:p14="http://schemas.microsoft.com/office/powerpoint/2010/main" val="133216020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116632"/>
            <a:ext cx="8534400" cy="1008112"/>
          </a:xfrm>
        </p:spPr>
        <p:txBody>
          <a:bodyPr>
            <a:noAutofit/>
          </a:bodyPr>
          <a:lstStyle/>
          <a:p>
            <a:r>
              <a:rPr lang="hu-HU" sz="2000" b="1" dirty="0" smtClean="0"/>
              <a:t>Az Európai </a:t>
            </a:r>
            <a:r>
              <a:rPr lang="hu-HU" sz="2000" b="1" dirty="0"/>
              <a:t>Bizottság </a:t>
            </a:r>
            <a:r>
              <a:rPr lang="hu-HU" sz="2000" b="1" dirty="0" smtClean="0"/>
              <a:t>elfogadta </a:t>
            </a:r>
            <a:r>
              <a:rPr lang="hu-HU" sz="2000" b="1" dirty="0"/>
              <a:t>az emberkereskedelem elleni küzdelemről szóló első </a:t>
            </a:r>
            <a:r>
              <a:rPr lang="hu-HU" sz="2000" b="1" dirty="0" smtClean="0"/>
              <a:t>eredményjelentést</a:t>
            </a:r>
            <a:br>
              <a:rPr lang="hu-HU" sz="2000" b="1" dirty="0" smtClean="0"/>
            </a:br>
            <a:r>
              <a:rPr lang="hu-HU" sz="2000" b="1" dirty="0" smtClean="0"/>
              <a:t>Brüsszel</a:t>
            </a:r>
            <a:r>
              <a:rPr lang="hu-HU" sz="2000" b="1" dirty="0"/>
              <a:t>, 2016. május 19. </a:t>
            </a:r>
          </a:p>
        </p:txBody>
      </p:sp>
      <p:sp>
        <p:nvSpPr>
          <p:cNvPr id="3" name="Tartalom helye 2"/>
          <p:cNvSpPr>
            <a:spLocks noGrp="1"/>
          </p:cNvSpPr>
          <p:nvPr>
            <p:ph sz="quarter" idx="1"/>
          </p:nvPr>
        </p:nvSpPr>
        <p:spPr>
          <a:xfrm>
            <a:off x="179512" y="1412776"/>
            <a:ext cx="8784976" cy="5112568"/>
          </a:xfrm>
        </p:spPr>
        <p:txBody>
          <a:bodyPr>
            <a:noAutofit/>
          </a:bodyPr>
          <a:lstStyle/>
          <a:p>
            <a:pPr marL="0" indent="0">
              <a:spcBef>
                <a:spcPts val="0"/>
              </a:spcBef>
              <a:buNone/>
            </a:pPr>
            <a:r>
              <a:rPr lang="hu-HU" sz="2800" dirty="0"/>
              <a:t>A </a:t>
            </a:r>
            <a:r>
              <a:rPr lang="hu-HU" sz="2800" dirty="0" smtClean="0"/>
              <a:t>Bizottság </a:t>
            </a:r>
            <a:r>
              <a:rPr lang="hu-HU" sz="2800" dirty="0"/>
              <a:t>közzétette az emberkereskedelem elleni küzdelemről szóló első eredményjelentését. A </a:t>
            </a:r>
            <a:r>
              <a:rPr lang="hu-HU" sz="2800" dirty="0" smtClean="0"/>
              <a:t>jelentés </a:t>
            </a:r>
            <a:r>
              <a:rPr lang="hu-HU" sz="2800" dirty="0"/>
              <a:t>ismerteti az emberkereskedelem újabb fejleményeit és az emberkereskedelem elleni küzdelem </a:t>
            </a:r>
            <a:r>
              <a:rPr lang="hu-HU" sz="2800" dirty="0" smtClean="0"/>
              <a:t>kihívásait</a:t>
            </a:r>
            <a:r>
              <a:rPr lang="hu-HU" sz="2800" dirty="0"/>
              <a:t>, bemutatja az elért eredményeket, és kiemeli azokat a problémákat, amelyeket az EU-nak és </a:t>
            </a:r>
            <a:r>
              <a:rPr lang="hu-HU" sz="2800" dirty="0" smtClean="0"/>
              <a:t>a </a:t>
            </a:r>
            <a:r>
              <a:rPr lang="hu-HU" sz="2800" dirty="0"/>
              <a:t>tagállamoknak prioritásként kell kezelniük. Az elért eredmények ellenére az uniós tagállamoknak </a:t>
            </a:r>
            <a:r>
              <a:rPr lang="hu-HU" sz="2800" dirty="0" smtClean="0"/>
              <a:t>fokozottabb </a:t>
            </a:r>
            <a:r>
              <a:rPr lang="hu-HU" sz="2800" dirty="0"/>
              <a:t>erőfeszítéseket kell tenniük az emberkereskedelem elleni eredményes küzdelem </a:t>
            </a:r>
            <a:r>
              <a:rPr lang="hu-HU" sz="2800" dirty="0" smtClean="0"/>
              <a:t>érdekében</a:t>
            </a:r>
            <a:r>
              <a:rPr lang="hu-HU" sz="2800" dirty="0"/>
              <a:t>. </a:t>
            </a:r>
          </a:p>
        </p:txBody>
      </p:sp>
    </p:spTree>
    <p:extLst>
      <p:ext uri="{BB962C8B-B14F-4D97-AF65-F5344CB8AC3E}">
        <p14:creationId xmlns:p14="http://schemas.microsoft.com/office/powerpoint/2010/main" val="38817166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Autofit/>
          </a:bodyPr>
          <a:lstStyle/>
          <a:p>
            <a:r>
              <a:rPr lang="hu-HU" sz="2000" b="1" dirty="0"/>
              <a:t>Az Európai Bizottság elfogadta az emberkereskedelem elleni küzdelemről szóló első eredményjelentést</a:t>
            </a:r>
            <a:br>
              <a:rPr lang="hu-HU" sz="2000" b="1" dirty="0"/>
            </a:br>
            <a:r>
              <a:rPr lang="hu-HU" sz="2000" b="1" dirty="0"/>
              <a:t>Brüsszel, 2016. május 19. </a:t>
            </a:r>
            <a:endParaRPr lang="hu-HU" sz="2000" dirty="0"/>
          </a:p>
        </p:txBody>
      </p:sp>
      <p:sp>
        <p:nvSpPr>
          <p:cNvPr id="3" name="Tartalom helye 2"/>
          <p:cNvSpPr>
            <a:spLocks noGrp="1"/>
          </p:cNvSpPr>
          <p:nvPr>
            <p:ph sz="quarter" idx="1"/>
          </p:nvPr>
        </p:nvSpPr>
        <p:spPr>
          <a:xfrm>
            <a:off x="301752" y="1527048"/>
            <a:ext cx="8503920" cy="4854280"/>
          </a:xfrm>
        </p:spPr>
        <p:txBody>
          <a:bodyPr>
            <a:normAutofit fontScale="92500"/>
          </a:bodyPr>
          <a:lstStyle/>
          <a:p>
            <a:pPr marL="0" indent="0">
              <a:buNone/>
            </a:pPr>
            <a:r>
              <a:rPr lang="hu-HU" sz="2800" dirty="0" err="1"/>
              <a:t>Dimitrisz</a:t>
            </a:r>
            <a:r>
              <a:rPr lang="hu-HU" sz="2800" dirty="0"/>
              <a:t> </a:t>
            </a:r>
            <a:r>
              <a:rPr lang="hu-HU" sz="2800" dirty="0" err="1"/>
              <a:t>Avramopulosz</a:t>
            </a:r>
            <a:r>
              <a:rPr lang="hu-HU" sz="2800" dirty="0"/>
              <a:t>, a migrációs ügyekért, az uniós belügyekért és az uniós polgárságért felelős  biztos a következőket nyilatkozta: „Erkölcsileg és jogilag is elfogadhatatlan és megbocsáthatatlan, hogy Európában a 21. században embereket bocsátanak áruba és zsákmányolnak ki. Személyes, kollektív és jogi felelősségünk, hogy ennek véget vessünk. Szigorú és előremutató jogszabályi keretrendszert alakítottunk ki ennek érdekében. Legfontosabb feladatunk most e keretrendszer maradéktalan végrehajtása, a felelősök bíróság elé állítása és az áldozatok maradéktalan védelmének és támogatásának biztosítása.” </a:t>
            </a:r>
          </a:p>
        </p:txBody>
      </p:sp>
    </p:spTree>
    <p:extLst>
      <p:ext uri="{BB962C8B-B14F-4D97-AF65-F5344CB8AC3E}">
        <p14:creationId xmlns:p14="http://schemas.microsoft.com/office/powerpoint/2010/main" val="130559686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Autofit/>
          </a:bodyPr>
          <a:lstStyle/>
          <a:p>
            <a:r>
              <a:rPr lang="hu-HU" sz="2000" b="1" dirty="0"/>
              <a:t>Az Európai Bizottság elfogadta az emberkereskedelem elleni küzdelemről szóló első eredményjelentést</a:t>
            </a:r>
            <a:br>
              <a:rPr lang="hu-HU" sz="2000" b="1" dirty="0"/>
            </a:br>
            <a:r>
              <a:rPr lang="hu-HU" sz="2000" b="1" dirty="0"/>
              <a:t>Brüsszel, 2016. május 19. </a:t>
            </a:r>
            <a:endParaRPr lang="hu-HU" sz="2000" dirty="0"/>
          </a:p>
        </p:txBody>
      </p:sp>
      <p:sp>
        <p:nvSpPr>
          <p:cNvPr id="3" name="Tartalom helye 2"/>
          <p:cNvSpPr>
            <a:spLocks noGrp="1"/>
          </p:cNvSpPr>
          <p:nvPr>
            <p:ph sz="quarter" idx="1"/>
          </p:nvPr>
        </p:nvSpPr>
        <p:spPr>
          <a:xfrm>
            <a:off x="179512" y="1527048"/>
            <a:ext cx="8712968" cy="4998296"/>
          </a:xfrm>
        </p:spPr>
        <p:txBody>
          <a:bodyPr>
            <a:noAutofit/>
          </a:bodyPr>
          <a:lstStyle/>
          <a:p>
            <a:pPr marL="0" indent="0">
              <a:lnSpc>
                <a:spcPct val="110000"/>
              </a:lnSpc>
              <a:spcBef>
                <a:spcPts val="0"/>
              </a:spcBef>
              <a:buNone/>
            </a:pPr>
            <a:r>
              <a:rPr lang="hu-HU" sz="2400" dirty="0"/>
              <a:t>A jelentés megállapításai szerint az emberkereskedelem regisztrált áldozatainak száma 2013–2014-ben </a:t>
            </a:r>
            <a:r>
              <a:rPr lang="hu-HU" sz="2400" dirty="0" smtClean="0"/>
              <a:t>az </a:t>
            </a:r>
            <a:r>
              <a:rPr lang="hu-HU" sz="2400" dirty="0"/>
              <a:t>EU-ban elérte a 15 846 főt, beleértve férfiakat, nőket és a kiskorúakat </a:t>
            </a:r>
            <a:r>
              <a:rPr lang="hu-HU" sz="2400" dirty="0" smtClean="0"/>
              <a:t>is.</a:t>
            </a:r>
          </a:p>
          <a:p>
            <a:pPr marL="0" indent="0">
              <a:lnSpc>
                <a:spcPct val="110000"/>
              </a:lnSpc>
              <a:spcBef>
                <a:spcPts val="0"/>
              </a:spcBef>
              <a:buNone/>
            </a:pPr>
            <a:r>
              <a:rPr lang="hu-HU" sz="2400" dirty="0" smtClean="0"/>
              <a:t>A </a:t>
            </a:r>
            <a:r>
              <a:rPr lang="hu-HU" sz="2400" dirty="0"/>
              <a:t>jelenség bejelentésével </a:t>
            </a:r>
            <a:r>
              <a:rPr lang="hu-HU" sz="2400" dirty="0" smtClean="0"/>
              <a:t>kapcsolatos </a:t>
            </a:r>
            <a:r>
              <a:rPr lang="hu-HU" sz="2400" dirty="0"/>
              <a:t>nehézségek miatt azonban az áldozatok tényleges száma valószínűleg jóval magasabb a </a:t>
            </a:r>
            <a:r>
              <a:rPr lang="hu-HU" sz="2400" dirty="0" smtClean="0"/>
              <a:t>nemzeti </a:t>
            </a:r>
            <a:r>
              <a:rPr lang="hu-HU" sz="2400" dirty="0"/>
              <a:t>hatóságok által </a:t>
            </a:r>
            <a:r>
              <a:rPr lang="hu-HU" sz="2400" dirty="0" smtClean="0"/>
              <a:t>regisztráltnál.</a:t>
            </a:r>
          </a:p>
          <a:p>
            <a:pPr marL="0" indent="0">
              <a:lnSpc>
                <a:spcPct val="110000"/>
              </a:lnSpc>
              <a:spcBef>
                <a:spcPts val="0"/>
              </a:spcBef>
              <a:buNone/>
            </a:pPr>
            <a:r>
              <a:rPr lang="hu-HU" sz="2400" dirty="0" smtClean="0"/>
              <a:t>A </a:t>
            </a:r>
            <a:r>
              <a:rPr lang="hu-HU" sz="2400" dirty="0"/>
              <a:t>jelentés szerint továbbra is a szexuális kizsákmányolás </a:t>
            </a:r>
            <a:r>
              <a:rPr lang="hu-HU" sz="2400" dirty="0" smtClean="0"/>
              <a:t>céljából </a:t>
            </a:r>
            <a:r>
              <a:rPr lang="hu-HU" sz="2400" dirty="0"/>
              <a:t>történő emberkereskedelem a legelterjedtebb (a regisztrált áldozatok 67%-a), ezt követi a </a:t>
            </a:r>
            <a:r>
              <a:rPr lang="hu-HU" sz="2400" dirty="0" smtClean="0"/>
              <a:t>munkaerő-kizsákmányolás </a:t>
            </a:r>
            <a:r>
              <a:rPr lang="hu-HU" sz="2400" dirty="0"/>
              <a:t>(a regisztrált áldozatok 21%-a). A regisztrált áldozatok több mint </a:t>
            </a:r>
            <a:r>
              <a:rPr lang="hu-HU" sz="2400" dirty="0" smtClean="0"/>
              <a:t>háromnegyede </a:t>
            </a:r>
            <a:r>
              <a:rPr lang="hu-HU" sz="2400" dirty="0"/>
              <a:t>nő (76%), legalább 15%-a pedig gyermek. </a:t>
            </a:r>
          </a:p>
        </p:txBody>
      </p:sp>
    </p:spTree>
    <p:extLst>
      <p:ext uri="{BB962C8B-B14F-4D97-AF65-F5344CB8AC3E}">
        <p14:creationId xmlns:p14="http://schemas.microsoft.com/office/powerpoint/2010/main" val="235058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 New York-i Egyezmény</a:t>
            </a:r>
          </a:p>
        </p:txBody>
      </p:sp>
      <p:sp>
        <p:nvSpPr>
          <p:cNvPr id="3" name="Tartalom helye 2"/>
          <p:cNvSpPr>
            <a:spLocks noGrp="1"/>
          </p:cNvSpPr>
          <p:nvPr>
            <p:ph sz="quarter" idx="1"/>
          </p:nvPr>
        </p:nvSpPr>
        <p:spPr>
          <a:xfrm>
            <a:off x="301752" y="1527048"/>
            <a:ext cx="8503920" cy="4278216"/>
          </a:xfrm>
        </p:spPr>
        <p:txBody>
          <a:bodyPr>
            <a:noAutofit/>
          </a:bodyPr>
          <a:lstStyle/>
          <a:p>
            <a:pPr marL="0" indent="0" algn="just">
              <a:spcBef>
                <a:spcPts val="0"/>
              </a:spcBef>
              <a:buNone/>
            </a:pPr>
            <a:r>
              <a:rPr lang="hu-HU" sz="3200" dirty="0" smtClean="0"/>
              <a:t>„Figyelembe </a:t>
            </a:r>
            <a:r>
              <a:rPr lang="hu-HU" sz="3200" dirty="0"/>
              <a:t>véve, hogy </a:t>
            </a:r>
            <a:r>
              <a:rPr lang="hu-HU" sz="3200" b="1" dirty="0"/>
              <a:t>a prostitúció és az azt kísérő rossz, a prostitúció céljait szolgáló emberkereskedés az emberi személy méltóságával és értékével összeegyeztethetetlen és veszélyezteti az egyén, a család és a társadalom </a:t>
            </a:r>
            <a:r>
              <a:rPr lang="hu-HU" sz="3200" b="1" dirty="0" smtClean="0"/>
              <a:t>jólétét</a:t>
            </a:r>
            <a:r>
              <a:rPr lang="hu-HU" sz="3200" dirty="0" smtClean="0"/>
              <a:t>, … Szerződő Felek </a:t>
            </a:r>
            <a:r>
              <a:rPr lang="hu-HU" sz="3200" dirty="0"/>
              <a:t>az alábbiakban egyeztek meg</a:t>
            </a:r>
            <a:r>
              <a:rPr lang="hu-HU" sz="3200" dirty="0" smtClean="0"/>
              <a:t>:”</a:t>
            </a:r>
            <a:endParaRPr lang="hu-HU" sz="3200" dirty="0"/>
          </a:p>
        </p:txBody>
      </p:sp>
    </p:spTree>
    <p:extLst>
      <p:ext uri="{BB962C8B-B14F-4D97-AF65-F5344CB8AC3E}">
        <p14:creationId xmlns:p14="http://schemas.microsoft.com/office/powerpoint/2010/main" val="178925148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188640"/>
            <a:ext cx="8534400" cy="936104"/>
          </a:xfrm>
        </p:spPr>
        <p:txBody>
          <a:bodyPr>
            <a:noAutofit/>
          </a:bodyPr>
          <a:lstStyle/>
          <a:p>
            <a:r>
              <a:rPr lang="hu-HU" sz="2000" b="1" dirty="0"/>
              <a:t>Az Európai Bizottság elfogadta az emberkereskedelem elleni küzdelemről szóló első eredményjelentést</a:t>
            </a:r>
            <a:br>
              <a:rPr lang="hu-HU" sz="2000" b="1" dirty="0"/>
            </a:br>
            <a:r>
              <a:rPr lang="hu-HU" sz="2000" b="1" dirty="0"/>
              <a:t>Brüsszel, 2016. május 19. </a:t>
            </a:r>
            <a:endParaRPr lang="hu-HU" sz="2000" dirty="0"/>
          </a:p>
        </p:txBody>
      </p:sp>
      <p:sp>
        <p:nvSpPr>
          <p:cNvPr id="3" name="Tartalom helye 2"/>
          <p:cNvSpPr>
            <a:spLocks noGrp="1"/>
          </p:cNvSpPr>
          <p:nvPr>
            <p:ph sz="quarter" idx="1"/>
          </p:nvPr>
        </p:nvSpPr>
        <p:spPr>
          <a:xfrm>
            <a:off x="179512" y="1412776"/>
            <a:ext cx="8784976" cy="5184576"/>
          </a:xfrm>
        </p:spPr>
        <p:txBody>
          <a:bodyPr>
            <a:noAutofit/>
          </a:bodyPr>
          <a:lstStyle/>
          <a:p>
            <a:pPr marL="0" indent="0">
              <a:spcBef>
                <a:spcPts val="0"/>
              </a:spcBef>
              <a:buNone/>
            </a:pPr>
            <a:r>
              <a:rPr lang="hu-HU" sz="2100" dirty="0"/>
              <a:t>Az egyik leggyorsabb növekedést </a:t>
            </a:r>
            <a:r>
              <a:rPr lang="hu-HU" sz="2100" dirty="0" smtClean="0"/>
              <a:t>a </a:t>
            </a:r>
            <a:r>
              <a:rPr lang="hu-HU" sz="2100" dirty="0"/>
              <a:t>kiskorú áldozatok száma mutatja. Ugyancsak egyre több az </a:t>
            </a:r>
            <a:r>
              <a:rPr lang="hu-HU" sz="2100" dirty="0" smtClean="0"/>
              <a:t>áldozat </a:t>
            </a:r>
            <a:r>
              <a:rPr lang="hu-HU" sz="2100" dirty="0"/>
              <a:t>a fogyatékosok és a romák körében. A jelentés az emberkereskedelem és az egyéb </a:t>
            </a:r>
            <a:r>
              <a:rPr lang="hu-HU" sz="2100" dirty="0" smtClean="0"/>
              <a:t>bűncselekmények</a:t>
            </a:r>
            <a:r>
              <a:rPr lang="hu-HU" sz="2100" dirty="0"/>
              <a:t>, valamint a jelenlegi migrációs válság legkiszolgáltatottabb áldozatainak </a:t>
            </a:r>
            <a:r>
              <a:rPr lang="hu-HU" sz="2100" dirty="0" smtClean="0"/>
              <a:t>kizsákmányolása </a:t>
            </a:r>
            <a:r>
              <a:rPr lang="hu-HU" sz="2100" dirty="0"/>
              <a:t>közötti összefüggésekre, továbbá arra is felhívja a figyelmet, hogy az internet és az </a:t>
            </a:r>
            <a:r>
              <a:rPr lang="hu-HU" sz="2100" dirty="0" smtClean="0"/>
              <a:t>új </a:t>
            </a:r>
            <a:r>
              <a:rPr lang="hu-HU" sz="2100" dirty="0"/>
              <a:t>technológiák egyre nagyobb szerepet játszanak az áldozatok toborzásában. </a:t>
            </a:r>
          </a:p>
          <a:p>
            <a:pPr marL="0" indent="0">
              <a:spcBef>
                <a:spcPts val="0"/>
              </a:spcBef>
              <a:buNone/>
            </a:pPr>
            <a:endParaRPr lang="hu-HU" sz="2100" dirty="0"/>
          </a:p>
          <a:p>
            <a:pPr marL="0" indent="0">
              <a:spcBef>
                <a:spcPts val="0"/>
              </a:spcBef>
              <a:buNone/>
            </a:pPr>
            <a:r>
              <a:rPr lang="hu-HU" sz="2100" dirty="0" smtClean="0"/>
              <a:t>Az </a:t>
            </a:r>
            <a:r>
              <a:rPr lang="hu-HU" sz="2100" dirty="0"/>
              <a:t>emberkereskedelem elleni küzdelem legfontosabb kihívásainak kezelése érdekében az uniós </a:t>
            </a:r>
            <a:r>
              <a:rPr lang="hu-HU" sz="2100" dirty="0" smtClean="0"/>
              <a:t>tagállamoknak </a:t>
            </a:r>
            <a:r>
              <a:rPr lang="hu-HU" sz="2100" dirty="0"/>
              <a:t>maradéktalanul és pontosan végre kell hajtaniuk az emberkereskedelem elleni uniós </a:t>
            </a:r>
            <a:r>
              <a:rPr lang="hu-HU" sz="2100" dirty="0" smtClean="0"/>
              <a:t>irányelv </a:t>
            </a:r>
            <a:r>
              <a:rPr lang="hu-HU" sz="2100" dirty="0"/>
              <a:t>rendelkezéseit. Növelni kell a nyomozások és az elkövetők elleni eljárások számát, megfelelő </a:t>
            </a:r>
            <a:r>
              <a:rPr lang="hu-HU" sz="2100" dirty="0" smtClean="0"/>
              <a:t>mechanizmusokat </a:t>
            </a:r>
            <a:r>
              <a:rPr lang="hu-HU" sz="2100" dirty="0"/>
              <a:t>kell létrehozni az áldozatok korai azonosítása és védelme érdekében, és meg kell </a:t>
            </a:r>
            <a:r>
              <a:rPr lang="hu-HU" sz="2100" dirty="0" smtClean="0"/>
              <a:t>erősíteni </a:t>
            </a:r>
            <a:r>
              <a:rPr lang="hu-HU" sz="2100" dirty="0"/>
              <a:t>az emberkereskedelem megelőzését célzó intézkedéseket. </a:t>
            </a:r>
          </a:p>
        </p:txBody>
      </p:sp>
    </p:spTree>
    <p:extLst>
      <p:ext uri="{BB962C8B-B14F-4D97-AF65-F5344CB8AC3E}">
        <p14:creationId xmlns:p14="http://schemas.microsoft.com/office/powerpoint/2010/main" val="303675055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Autofit/>
          </a:bodyPr>
          <a:lstStyle/>
          <a:p>
            <a:r>
              <a:rPr lang="hu-HU" sz="2000" b="1" dirty="0"/>
              <a:t>Az Európai Bizottság elfogadta az emberkereskedelem elleni küzdelemről szóló első eredményjelentést</a:t>
            </a:r>
            <a:br>
              <a:rPr lang="hu-HU" sz="2000" b="1" dirty="0"/>
            </a:br>
            <a:r>
              <a:rPr lang="hu-HU" sz="2000" b="1" dirty="0"/>
              <a:t>Brüsszel, 2016. május 19. </a:t>
            </a:r>
            <a:endParaRPr lang="hu-HU" sz="2000" dirty="0"/>
          </a:p>
        </p:txBody>
      </p:sp>
      <p:sp>
        <p:nvSpPr>
          <p:cNvPr id="3" name="Tartalom helye 2"/>
          <p:cNvSpPr>
            <a:spLocks noGrp="1"/>
          </p:cNvSpPr>
          <p:nvPr>
            <p:ph sz="quarter" idx="1"/>
          </p:nvPr>
        </p:nvSpPr>
        <p:spPr>
          <a:xfrm>
            <a:off x="301752" y="1527048"/>
            <a:ext cx="8503920" cy="4854280"/>
          </a:xfrm>
        </p:spPr>
        <p:txBody>
          <a:bodyPr>
            <a:normAutofit lnSpcReduction="10000"/>
          </a:bodyPr>
          <a:lstStyle/>
          <a:p>
            <a:pPr marL="0" indent="0">
              <a:buNone/>
            </a:pPr>
            <a:r>
              <a:rPr lang="hu-HU" dirty="0"/>
              <a:t>A Bizottság folytatja az emberkereskedelemre adott összehangolt és következetes válasz kidolgozását. </a:t>
            </a:r>
            <a:r>
              <a:rPr lang="hu-HU" dirty="0" smtClean="0"/>
              <a:t>2016 </a:t>
            </a:r>
            <a:r>
              <a:rPr lang="hu-HU" dirty="0"/>
              <a:t>végére a Bizottság két további jelentést publikál majd – az egyiket a megfelelés, a másikat a </a:t>
            </a:r>
            <a:r>
              <a:rPr lang="hu-HU" dirty="0" smtClean="0"/>
              <a:t>büntetendőség </a:t>
            </a:r>
            <a:r>
              <a:rPr lang="hu-HU" dirty="0"/>
              <a:t>témájában –, valamint közzéteszi az emberkereskedelem elleni küzdelem 2016 utáni </a:t>
            </a:r>
            <a:r>
              <a:rPr lang="hu-HU" dirty="0" smtClean="0"/>
              <a:t>stratégiájáról </a:t>
            </a:r>
            <a:r>
              <a:rPr lang="hu-HU" dirty="0"/>
              <a:t>szóló dokumentumot. Különösen fontos feladat a gyermekek védelme a migrációs </a:t>
            </a:r>
            <a:r>
              <a:rPr lang="hu-HU" dirty="0" smtClean="0"/>
              <a:t>útvonalak </a:t>
            </a:r>
            <a:r>
              <a:rPr lang="hu-HU" dirty="0"/>
              <a:t>mentén, továbbá a közös európai menekültügyi rendszer reformja során a Bizottság kiemelt </a:t>
            </a:r>
            <a:r>
              <a:rPr lang="hu-HU" dirty="0" smtClean="0"/>
              <a:t>figyelmet </a:t>
            </a:r>
            <a:r>
              <a:rPr lang="hu-HU" dirty="0"/>
              <a:t>fordít a kísérő nélküli kiskorúakra is, akik az emberkereskedőknek messzemenően </a:t>
            </a:r>
            <a:r>
              <a:rPr lang="hu-HU" dirty="0" smtClean="0"/>
              <a:t>kiszolgáltatottak</a:t>
            </a:r>
            <a:r>
              <a:rPr lang="hu-HU" dirty="0"/>
              <a:t>. </a:t>
            </a:r>
          </a:p>
          <a:p>
            <a:pPr marL="0" indent="0">
              <a:buNone/>
            </a:pPr>
            <a:endParaRPr lang="hu-HU" dirty="0"/>
          </a:p>
          <a:p>
            <a:pPr marL="0" indent="0">
              <a:buNone/>
            </a:pPr>
            <a:endParaRPr lang="hu-HU" dirty="0"/>
          </a:p>
        </p:txBody>
      </p:sp>
    </p:spTree>
    <p:extLst>
      <p:ext uri="{BB962C8B-B14F-4D97-AF65-F5344CB8AC3E}">
        <p14:creationId xmlns:p14="http://schemas.microsoft.com/office/powerpoint/2010/main" val="419626670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Végezetül</a:t>
            </a:r>
            <a:endParaRPr lang="hu-HU" sz="4000" dirty="0"/>
          </a:p>
        </p:txBody>
      </p:sp>
      <p:sp>
        <p:nvSpPr>
          <p:cNvPr id="3" name="Tartalom helye 2"/>
          <p:cNvSpPr>
            <a:spLocks noGrp="1"/>
          </p:cNvSpPr>
          <p:nvPr>
            <p:ph sz="quarter" idx="1"/>
          </p:nvPr>
        </p:nvSpPr>
        <p:spPr/>
        <p:txBody>
          <a:bodyPr>
            <a:normAutofit/>
          </a:bodyPr>
          <a:lstStyle/>
          <a:p>
            <a:pPr marL="0" indent="0">
              <a:spcBef>
                <a:spcPts val="0"/>
              </a:spcBef>
              <a:buNone/>
            </a:pPr>
            <a:r>
              <a:rPr lang="hu-HU" sz="3200" dirty="0"/>
              <a:t>A prostitúció nem egy szükséges rossz, hanem a társadalomnak a betegsége</a:t>
            </a:r>
            <a:r>
              <a:rPr lang="hu-HU" sz="3200" dirty="0" smtClean="0"/>
              <a:t>.</a:t>
            </a:r>
          </a:p>
          <a:p>
            <a:pPr marL="0" indent="0">
              <a:spcBef>
                <a:spcPts val="0"/>
              </a:spcBef>
              <a:buNone/>
            </a:pPr>
            <a:endParaRPr lang="hu-HU" sz="3200" dirty="0"/>
          </a:p>
          <a:p>
            <a:pPr marL="0" indent="0">
              <a:spcBef>
                <a:spcPts val="0"/>
              </a:spcBef>
              <a:buNone/>
            </a:pPr>
            <a:r>
              <a:rPr lang="hu-HU" sz="3200" dirty="0"/>
              <a:t>Egy olyan társadalom, amely nem keresi a módját annak, hogy eltűntesse a prostitúciót, hanem hallgatólagosan vagy hivatalosan elfogadja és fenntartja azt, elkötelezte magát a saját szétesésére!</a:t>
            </a:r>
          </a:p>
          <a:p>
            <a:pPr marL="0" indent="0">
              <a:spcBef>
                <a:spcPts val="0"/>
              </a:spcBef>
              <a:buNone/>
            </a:pPr>
            <a:endParaRPr lang="hu-HU" sz="3200" dirty="0"/>
          </a:p>
        </p:txBody>
      </p:sp>
    </p:spTree>
    <p:extLst>
      <p:ext uri="{BB962C8B-B14F-4D97-AF65-F5344CB8AC3E}">
        <p14:creationId xmlns:p14="http://schemas.microsoft.com/office/powerpoint/2010/main" val="10312571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Végezetül</a:t>
            </a:r>
            <a:endParaRPr lang="hu-HU" sz="4000" dirty="0"/>
          </a:p>
        </p:txBody>
      </p:sp>
      <p:sp>
        <p:nvSpPr>
          <p:cNvPr id="3" name="Tartalom helye 2"/>
          <p:cNvSpPr>
            <a:spLocks noGrp="1"/>
          </p:cNvSpPr>
          <p:nvPr>
            <p:ph sz="quarter" idx="1"/>
          </p:nvPr>
        </p:nvSpPr>
        <p:spPr>
          <a:xfrm>
            <a:off x="301752" y="1527048"/>
            <a:ext cx="8503920" cy="4854280"/>
          </a:xfrm>
        </p:spPr>
        <p:txBody>
          <a:bodyPr>
            <a:normAutofit fontScale="92500" lnSpcReduction="10000"/>
          </a:bodyPr>
          <a:lstStyle/>
          <a:p>
            <a:pPr marL="0" indent="0">
              <a:lnSpc>
                <a:spcPct val="110000"/>
              </a:lnSpc>
              <a:spcBef>
                <a:spcPts val="0"/>
              </a:spcBef>
              <a:buNone/>
            </a:pPr>
            <a:r>
              <a:rPr lang="hu-HU" sz="3200" dirty="0"/>
              <a:t>A prostitúció megelőzése azoknak az okoknak a megszüntetését jelenti, amely a férfiakat és a nőket prostituáltakká, kerítőkké vagy kliensekké teszik</a:t>
            </a:r>
            <a:r>
              <a:rPr lang="hu-HU" sz="3200" dirty="0" smtClean="0"/>
              <a:t>.</a:t>
            </a:r>
          </a:p>
          <a:p>
            <a:pPr marL="0" indent="0">
              <a:lnSpc>
                <a:spcPct val="110000"/>
              </a:lnSpc>
              <a:spcBef>
                <a:spcPts val="0"/>
              </a:spcBef>
              <a:buNone/>
            </a:pPr>
            <a:endParaRPr lang="hu-HU" sz="3200" dirty="0"/>
          </a:p>
          <a:p>
            <a:pPr marL="0" indent="0">
              <a:lnSpc>
                <a:spcPct val="110000"/>
              </a:lnSpc>
              <a:spcBef>
                <a:spcPts val="0"/>
              </a:spcBef>
              <a:buNone/>
            </a:pPr>
            <a:r>
              <a:rPr lang="hu-HU" sz="3200" dirty="0"/>
              <a:t>A megelőzés hatalmas feladat.</a:t>
            </a:r>
          </a:p>
          <a:p>
            <a:pPr marL="0" indent="0">
              <a:lnSpc>
                <a:spcPct val="110000"/>
              </a:lnSpc>
              <a:spcBef>
                <a:spcPts val="0"/>
              </a:spcBef>
              <a:buNone/>
            </a:pPr>
            <a:r>
              <a:rPr lang="hu-HU" sz="3200" dirty="0"/>
              <a:t>Fontos lenne a politikai pártok elköteleződése e cél iránt! Különösen azoké a pártoké, amelyek az erkölcs és a keresztény világnézet védelmezőinek vallják magukat.</a:t>
            </a:r>
          </a:p>
          <a:p>
            <a:pPr marL="0" indent="0">
              <a:buNone/>
            </a:pPr>
            <a:endParaRPr lang="hu-HU" dirty="0"/>
          </a:p>
        </p:txBody>
      </p:sp>
    </p:spTree>
    <p:extLst>
      <p:ext uri="{BB962C8B-B14F-4D97-AF65-F5344CB8AC3E}">
        <p14:creationId xmlns:p14="http://schemas.microsoft.com/office/powerpoint/2010/main" val="17497737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Végezetül</a:t>
            </a:r>
            <a:endParaRPr lang="hu-HU" sz="4000" dirty="0"/>
          </a:p>
        </p:txBody>
      </p:sp>
      <p:sp>
        <p:nvSpPr>
          <p:cNvPr id="3" name="Tartalom helye 2"/>
          <p:cNvSpPr>
            <a:spLocks noGrp="1"/>
          </p:cNvSpPr>
          <p:nvPr>
            <p:ph sz="quarter" idx="1"/>
          </p:nvPr>
        </p:nvSpPr>
        <p:spPr>
          <a:xfrm>
            <a:off x="179512" y="1527048"/>
            <a:ext cx="8784976" cy="4572000"/>
          </a:xfrm>
        </p:spPr>
        <p:txBody>
          <a:bodyPr>
            <a:normAutofit fontScale="85000" lnSpcReduction="20000"/>
          </a:bodyPr>
          <a:lstStyle/>
          <a:p>
            <a:pPr marL="0" indent="0">
              <a:lnSpc>
                <a:spcPct val="120000"/>
              </a:lnSpc>
              <a:spcBef>
                <a:spcPts val="0"/>
              </a:spcBef>
              <a:buNone/>
            </a:pPr>
            <a:r>
              <a:rPr lang="hu-HU" sz="3000" dirty="0"/>
              <a:t>Mit kell tennünk, hogy megszűnjön a prostitúció?</a:t>
            </a:r>
          </a:p>
          <a:p>
            <a:pPr marL="0" indent="0">
              <a:lnSpc>
                <a:spcPct val="120000"/>
              </a:lnSpc>
              <a:spcBef>
                <a:spcPts val="0"/>
              </a:spcBef>
              <a:buNone/>
            </a:pPr>
            <a:r>
              <a:rPr lang="hu-HU" sz="3000" b="1" dirty="0"/>
              <a:t>FELVILÁGOSÍTANI</a:t>
            </a:r>
            <a:r>
              <a:rPr lang="hu-HU" sz="3000" dirty="0"/>
              <a:t> – A </a:t>
            </a:r>
            <a:r>
              <a:rPr lang="hu-HU" sz="3000" dirty="0" smtClean="0"/>
              <a:t>közvélemény </a:t>
            </a:r>
            <a:r>
              <a:rPr lang="hu-HU" sz="3000" dirty="0"/>
              <a:t>és a közintézetek felvilágosítása.</a:t>
            </a:r>
          </a:p>
          <a:p>
            <a:pPr marL="0" indent="0">
              <a:lnSpc>
                <a:spcPct val="120000"/>
              </a:lnSpc>
              <a:spcBef>
                <a:spcPts val="0"/>
              </a:spcBef>
              <a:buNone/>
            </a:pPr>
            <a:r>
              <a:rPr lang="hu-HU" sz="3000" b="1" dirty="0"/>
              <a:t>TANÍTANI</a:t>
            </a:r>
            <a:r>
              <a:rPr lang="hu-HU" sz="3000" dirty="0"/>
              <a:t> – Az oktatásban helyet adni annak, hogy elfogadhatatlan a másik ember testének kihasználása.</a:t>
            </a:r>
          </a:p>
          <a:p>
            <a:pPr marL="0" indent="0">
              <a:lnSpc>
                <a:spcPct val="120000"/>
              </a:lnSpc>
              <a:spcBef>
                <a:spcPts val="0"/>
              </a:spcBef>
              <a:buNone/>
            </a:pPr>
            <a:r>
              <a:rPr lang="hu-HU" sz="3000" b="1" dirty="0"/>
              <a:t>FELELŐSÉGET</a:t>
            </a:r>
            <a:r>
              <a:rPr lang="hu-HU" sz="3000" dirty="0"/>
              <a:t> </a:t>
            </a:r>
            <a:r>
              <a:rPr lang="hu-HU" sz="3000" b="1" dirty="0"/>
              <a:t>VÁLLALNI</a:t>
            </a:r>
            <a:r>
              <a:rPr lang="hu-HU" sz="3000" dirty="0"/>
              <a:t> – Nem tűrni meg azt, hogy a világban nők és férfiak rabszolgasorban éljenek a társadalom közömbössége közepette.</a:t>
            </a:r>
          </a:p>
          <a:p>
            <a:pPr marL="0" indent="0">
              <a:lnSpc>
                <a:spcPct val="120000"/>
              </a:lnSpc>
              <a:spcBef>
                <a:spcPts val="0"/>
              </a:spcBef>
              <a:buNone/>
            </a:pPr>
            <a:endParaRPr lang="hu-HU" sz="3000" dirty="0"/>
          </a:p>
          <a:p>
            <a:pPr marL="0" indent="0" algn="ctr">
              <a:lnSpc>
                <a:spcPct val="120000"/>
              </a:lnSpc>
              <a:spcBef>
                <a:spcPts val="0"/>
              </a:spcBef>
              <a:buNone/>
            </a:pPr>
            <a:r>
              <a:rPr lang="hu-HU" sz="3000" b="1" dirty="0"/>
              <a:t>A prostitúció megelőzése és eltűnése nem csupán egyesek, hanem </a:t>
            </a:r>
            <a:r>
              <a:rPr lang="hu-HU" sz="3000" b="1" dirty="0" err="1" smtClean="0"/>
              <a:t>mindanyiunknak</a:t>
            </a:r>
            <a:r>
              <a:rPr lang="hu-HU" sz="3000" b="1" dirty="0" smtClean="0"/>
              <a:t> </a:t>
            </a:r>
            <a:r>
              <a:rPr lang="hu-HU" sz="3000" b="1" dirty="0"/>
              <a:t>az ügye!</a:t>
            </a:r>
          </a:p>
          <a:p>
            <a:pPr marL="0" indent="0">
              <a:buNone/>
            </a:pPr>
            <a:endParaRPr lang="hu-HU" dirty="0"/>
          </a:p>
        </p:txBody>
      </p:sp>
    </p:spTree>
    <p:extLst>
      <p:ext uri="{BB962C8B-B14F-4D97-AF65-F5344CB8AC3E}">
        <p14:creationId xmlns:p14="http://schemas.microsoft.com/office/powerpoint/2010/main" val="11675900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8"/>
            <a:ext cx="8640960" cy="5838527"/>
          </a:xfrm>
        </p:spPr>
        <p:txBody>
          <a:bodyPr>
            <a:normAutofit/>
          </a:bodyPr>
          <a:lstStyle/>
          <a:p>
            <a:pPr marL="0" indent="0" algn="ctr">
              <a:spcBef>
                <a:spcPts val="0"/>
              </a:spcBef>
              <a:buNone/>
            </a:pPr>
            <a:r>
              <a:rPr lang="hu-HU" sz="3600" b="1" dirty="0"/>
              <a:t>„Egy prostitúció nélküli világ olyan testvériség óhajtását jelenti, ahol a férfi-nő kapcsolatban a testhez és a szexualitáshoz való másféle viszonyulás egy új emberi közösség forrása, egy igazságosabb világ hajnala lesz</a:t>
            </a:r>
            <a:r>
              <a:rPr lang="hu-HU" sz="3600" b="1" dirty="0" smtClean="0"/>
              <a:t>.”</a:t>
            </a:r>
          </a:p>
          <a:p>
            <a:pPr marL="0" indent="0" algn="ctr">
              <a:spcBef>
                <a:spcPts val="0"/>
              </a:spcBef>
              <a:buNone/>
            </a:pPr>
            <a:endParaRPr lang="hu-HU" sz="3600" dirty="0"/>
          </a:p>
          <a:p>
            <a:pPr marL="0" indent="0" algn="r">
              <a:spcBef>
                <a:spcPts val="0"/>
              </a:spcBef>
              <a:buNone/>
            </a:pPr>
            <a:r>
              <a:rPr lang="hu-HU" sz="2400" i="1" dirty="0"/>
              <a:t>(</a:t>
            </a:r>
            <a:r>
              <a:rPr lang="hu-HU" sz="2400" i="1" dirty="0" err="1"/>
              <a:t>Andre-Marie</a:t>
            </a:r>
            <a:r>
              <a:rPr lang="hu-HU" sz="2400" i="1" dirty="0"/>
              <a:t> </a:t>
            </a:r>
            <a:r>
              <a:rPr lang="hu-HU" sz="2400" i="1" dirty="0" err="1"/>
              <a:t>Talvas</a:t>
            </a:r>
            <a:r>
              <a:rPr lang="hu-HU" sz="2400" i="1" dirty="0"/>
              <a:t> atya,</a:t>
            </a:r>
          </a:p>
          <a:p>
            <a:pPr marL="0" indent="0" algn="r">
              <a:spcBef>
                <a:spcPts val="0"/>
              </a:spcBef>
              <a:buNone/>
            </a:pPr>
            <a:r>
              <a:rPr lang="hu-HU" sz="2400" i="1" dirty="0"/>
              <a:t>a Fészek Mozgalom megalapítója)</a:t>
            </a:r>
          </a:p>
          <a:p>
            <a:pPr marL="0" indent="0" algn="ctr">
              <a:buNone/>
            </a:pPr>
            <a:endParaRPr lang="hu-HU" sz="3600" dirty="0"/>
          </a:p>
        </p:txBody>
      </p:sp>
    </p:spTree>
    <p:extLst>
      <p:ext uri="{BB962C8B-B14F-4D97-AF65-F5344CB8AC3E}">
        <p14:creationId xmlns:p14="http://schemas.microsoft.com/office/powerpoint/2010/main" val="127233993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539552" y="476672"/>
            <a:ext cx="8280920" cy="5760640"/>
          </a:xfrm>
        </p:spPr>
        <p:txBody>
          <a:bodyPr>
            <a:noAutofit/>
          </a:bodyPr>
          <a:lstStyle/>
          <a:p>
            <a:pPr marL="0" indent="0" algn="ctr">
              <a:spcBef>
                <a:spcPts val="0"/>
              </a:spcBef>
              <a:buNone/>
            </a:pPr>
            <a:r>
              <a:rPr lang="hu-HU" sz="3600" i="1" dirty="0" smtClean="0"/>
              <a:t>Isten segélyhívószáma:</a:t>
            </a:r>
          </a:p>
          <a:p>
            <a:pPr marL="0" indent="0" algn="ctr">
              <a:spcBef>
                <a:spcPts val="0"/>
              </a:spcBef>
              <a:buNone/>
            </a:pPr>
            <a:r>
              <a:rPr lang="hu-HU" sz="3600" i="1" dirty="0" err="1" smtClean="0"/>
              <a:t>Jud</a:t>
            </a:r>
            <a:r>
              <a:rPr lang="hu-HU" sz="3600" i="1" dirty="0" smtClean="0"/>
              <a:t> 9,11</a:t>
            </a:r>
          </a:p>
          <a:p>
            <a:pPr marL="0" indent="0" algn="ctr">
              <a:spcBef>
                <a:spcPts val="0"/>
              </a:spcBef>
              <a:buNone/>
            </a:pPr>
            <a:endParaRPr lang="hu-HU" sz="3600" dirty="0"/>
          </a:p>
          <a:p>
            <a:pPr marL="0" indent="0" algn="ctr">
              <a:spcBef>
                <a:spcPts val="0"/>
              </a:spcBef>
              <a:buNone/>
            </a:pPr>
            <a:r>
              <a:rPr lang="hu-HU" sz="3200" b="1" dirty="0" smtClean="0"/>
              <a:t>„Nem </a:t>
            </a:r>
            <a:r>
              <a:rPr lang="hu-HU" sz="3200" b="1" dirty="0"/>
              <a:t>a sokaságban van a te erőd Istenem, sem hatalmad az erősekben, hanem te az alázatosak Istene vagy, az elnyomottak segítője, a gyengék támasza, az eltaszítottak oltalmazója, az elkeseredettek szabadítója</a:t>
            </a:r>
            <a:r>
              <a:rPr lang="hu-HU" sz="3200" b="1" dirty="0" smtClean="0"/>
              <a:t>.”</a:t>
            </a:r>
            <a:endParaRPr lang="hu-HU" sz="3200" dirty="0"/>
          </a:p>
          <a:p>
            <a:pPr marL="0" indent="0" algn="ctr">
              <a:spcBef>
                <a:spcPts val="0"/>
              </a:spcBef>
              <a:buNone/>
            </a:pPr>
            <a:endParaRPr lang="hu-HU" sz="3600" dirty="0" smtClean="0"/>
          </a:p>
        </p:txBody>
      </p:sp>
    </p:spTree>
    <p:extLst>
      <p:ext uri="{BB962C8B-B14F-4D97-AF65-F5344CB8AC3E}">
        <p14:creationId xmlns:p14="http://schemas.microsoft.com/office/powerpoint/2010/main" val="10291086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850106"/>
          </a:xfrm>
        </p:spPr>
        <p:txBody>
          <a:bodyPr>
            <a:noAutofit/>
          </a:bodyPr>
          <a:lstStyle/>
          <a:p>
            <a:r>
              <a:rPr lang="hu-HU" sz="2800" b="1" dirty="0" smtClean="0"/>
              <a:t>Támpontok a közbenjáró imához</a:t>
            </a:r>
            <a:br>
              <a:rPr lang="hu-HU" sz="2800" b="1" dirty="0" smtClean="0"/>
            </a:br>
            <a:r>
              <a:rPr lang="hu-HU" sz="2800" b="1" dirty="0" smtClean="0"/>
              <a:t>Miért </a:t>
            </a:r>
            <a:r>
              <a:rPr lang="hu-HU" sz="2800" b="1" dirty="0"/>
              <a:t>imádkozzunk</a:t>
            </a:r>
            <a:r>
              <a:rPr lang="hu-HU" sz="2800" b="1" dirty="0" smtClean="0"/>
              <a:t>?</a:t>
            </a:r>
            <a:endParaRPr lang="hu-HU" sz="2800" b="1" dirty="0"/>
          </a:p>
        </p:txBody>
      </p:sp>
      <p:sp>
        <p:nvSpPr>
          <p:cNvPr id="3" name="Tartalom helye 2"/>
          <p:cNvSpPr>
            <a:spLocks noGrp="1"/>
          </p:cNvSpPr>
          <p:nvPr>
            <p:ph sz="quarter" idx="1"/>
          </p:nvPr>
        </p:nvSpPr>
        <p:spPr>
          <a:xfrm>
            <a:off x="251520" y="1484784"/>
            <a:ext cx="8712968" cy="4896544"/>
          </a:xfrm>
        </p:spPr>
        <p:txBody>
          <a:bodyPr>
            <a:noAutofit/>
          </a:bodyPr>
          <a:lstStyle/>
          <a:p>
            <a:pPr>
              <a:spcBef>
                <a:spcPts val="0"/>
              </a:spcBef>
            </a:pPr>
            <a:r>
              <a:rPr lang="hu-HU" dirty="0" smtClean="0"/>
              <a:t>Kiengesztelődésért</a:t>
            </a:r>
          </a:p>
          <a:p>
            <a:pPr>
              <a:spcBef>
                <a:spcPts val="0"/>
              </a:spcBef>
            </a:pPr>
            <a:r>
              <a:rPr lang="hu-HU" dirty="0" smtClean="0"/>
              <a:t>Megbocsátásokért</a:t>
            </a:r>
          </a:p>
          <a:p>
            <a:pPr lvl="1">
              <a:spcBef>
                <a:spcPts val="0"/>
              </a:spcBef>
            </a:pPr>
            <a:r>
              <a:rPr lang="hu-HU" sz="2700" dirty="0" smtClean="0"/>
              <a:t>Az erőszak, a gyilkosságok áldozataiért.</a:t>
            </a:r>
          </a:p>
          <a:p>
            <a:pPr lvl="1">
              <a:spcBef>
                <a:spcPts val="0"/>
              </a:spcBef>
            </a:pPr>
            <a:r>
              <a:rPr lang="hu-HU" sz="2700" dirty="0" smtClean="0"/>
              <a:t>Az áldozatok családtagjaiért.</a:t>
            </a:r>
          </a:p>
          <a:p>
            <a:pPr>
              <a:spcBef>
                <a:spcPts val="0"/>
              </a:spcBef>
            </a:pPr>
            <a:r>
              <a:rPr lang="hu-HU" dirty="0" smtClean="0"/>
              <a:t>Átkok megtörése</a:t>
            </a:r>
          </a:p>
          <a:p>
            <a:pPr>
              <a:spcBef>
                <a:spcPts val="0"/>
              </a:spcBef>
            </a:pPr>
            <a:r>
              <a:rPr lang="hu-HU" dirty="0" smtClean="0"/>
              <a:t>Isten áldásának lehívása a személyekre és helyzetekre</a:t>
            </a:r>
          </a:p>
          <a:p>
            <a:pPr>
              <a:spcBef>
                <a:spcPts val="0"/>
              </a:spcBef>
            </a:pPr>
            <a:r>
              <a:rPr lang="hu-HU" dirty="0" smtClean="0"/>
              <a:t>Dicsőítés</a:t>
            </a:r>
          </a:p>
        </p:txBody>
      </p:sp>
    </p:spTree>
    <p:extLst>
      <p:ext uri="{BB962C8B-B14F-4D97-AF65-F5344CB8AC3E}">
        <p14:creationId xmlns:p14="http://schemas.microsoft.com/office/powerpoint/2010/main" val="7269368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Autofit/>
          </a:bodyPr>
          <a:lstStyle/>
          <a:p>
            <a:r>
              <a:rPr lang="hu-HU" sz="2800" b="1" dirty="0"/>
              <a:t>Támpontok a közbenjáró imához</a:t>
            </a:r>
            <a:br>
              <a:rPr lang="hu-HU" sz="2800" b="1" dirty="0"/>
            </a:br>
            <a:r>
              <a:rPr lang="hu-HU" sz="2800" b="1" dirty="0" smtClean="0"/>
              <a:t>Kiért </a:t>
            </a:r>
            <a:r>
              <a:rPr lang="hu-HU" sz="2800" b="1" dirty="0"/>
              <a:t>imádkozzunk?</a:t>
            </a:r>
          </a:p>
        </p:txBody>
      </p:sp>
      <p:sp>
        <p:nvSpPr>
          <p:cNvPr id="3" name="Tartalom helye 2"/>
          <p:cNvSpPr>
            <a:spLocks noGrp="1"/>
          </p:cNvSpPr>
          <p:nvPr>
            <p:ph sz="quarter" idx="1"/>
          </p:nvPr>
        </p:nvSpPr>
        <p:spPr>
          <a:xfrm>
            <a:off x="179512" y="1556792"/>
            <a:ext cx="8712968" cy="4824536"/>
          </a:xfrm>
        </p:spPr>
        <p:txBody>
          <a:bodyPr>
            <a:noAutofit/>
          </a:bodyPr>
          <a:lstStyle/>
          <a:p>
            <a:r>
              <a:rPr lang="hu-HU" sz="2400" dirty="0"/>
              <a:t>Prostituáltakért</a:t>
            </a:r>
          </a:p>
          <a:p>
            <a:pPr lvl="1"/>
            <a:r>
              <a:rPr lang="hu-HU" sz="2400" dirty="0"/>
              <a:t>Nők</a:t>
            </a:r>
          </a:p>
          <a:p>
            <a:pPr lvl="1"/>
            <a:r>
              <a:rPr lang="hu-HU" sz="2400" dirty="0"/>
              <a:t>Gyermekek</a:t>
            </a:r>
          </a:p>
          <a:p>
            <a:pPr lvl="1"/>
            <a:r>
              <a:rPr lang="hu-HU" sz="2400" dirty="0"/>
              <a:t>Férfiak</a:t>
            </a:r>
          </a:p>
          <a:p>
            <a:r>
              <a:rPr lang="hu-HU" sz="2400" dirty="0" smtClean="0"/>
              <a:t>A kliensekért</a:t>
            </a:r>
          </a:p>
          <a:p>
            <a:r>
              <a:rPr lang="hu-HU" sz="2400" dirty="0" smtClean="0"/>
              <a:t>A bűnözőkért és bűnszervezetekért</a:t>
            </a:r>
          </a:p>
          <a:p>
            <a:pPr lvl="1"/>
            <a:r>
              <a:rPr lang="hu-HU" sz="2400" dirty="0" smtClean="0"/>
              <a:t>A prostitúció szervezői</a:t>
            </a:r>
          </a:p>
          <a:p>
            <a:pPr lvl="1"/>
            <a:r>
              <a:rPr lang="hu-HU" sz="2400" dirty="0" smtClean="0"/>
              <a:t>A pornográfia szervezői</a:t>
            </a:r>
          </a:p>
          <a:p>
            <a:pPr lvl="1"/>
            <a:r>
              <a:rPr lang="hu-HU" sz="2400" dirty="0" smtClean="0"/>
              <a:t>Az emberkereskedelem szervezői</a:t>
            </a:r>
          </a:p>
          <a:p>
            <a:r>
              <a:rPr lang="hu-HU" sz="2400" dirty="0" smtClean="0"/>
              <a:t>A törvényhozókért</a:t>
            </a:r>
          </a:p>
          <a:p>
            <a:r>
              <a:rPr lang="hu-HU" sz="2400" dirty="0" smtClean="0"/>
              <a:t>A rendőrségért és a hivatalos szervekért</a:t>
            </a:r>
          </a:p>
        </p:txBody>
      </p:sp>
    </p:spTree>
    <p:extLst>
      <p:ext uri="{BB962C8B-B14F-4D97-AF65-F5344CB8AC3E}">
        <p14:creationId xmlns:p14="http://schemas.microsoft.com/office/powerpoint/2010/main" val="15167377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Autofit/>
          </a:bodyPr>
          <a:lstStyle/>
          <a:p>
            <a:r>
              <a:rPr lang="hu-HU" sz="2800" b="1" dirty="0"/>
              <a:t>Támpontok a közbenjáró imához</a:t>
            </a:r>
            <a:br>
              <a:rPr lang="hu-HU" sz="2800" b="1" dirty="0"/>
            </a:br>
            <a:r>
              <a:rPr lang="hu-HU" sz="2800" b="1" dirty="0" smtClean="0"/>
              <a:t>Kiért </a:t>
            </a:r>
            <a:r>
              <a:rPr lang="hu-HU" sz="2800" b="1" dirty="0"/>
              <a:t>imádkozzunk?</a:t>
            </a:r>
          </a:p>
        </p:txBody>
      </p:sp>
      <p:sp>
        <p:nvSpPr>
          <p:cNvPr id="3" name="Tartalom helye 2"/>
          <p:cNvSpPr>
            <a:spLocks noGrp="1"/>
          </p:cNvSpPr>
          <p:nvPr>
            <p:ph sz="quarter" idx="1"/>
          </p:nvPr>
        </p:nvSpPr>
        <p:spPr>
          <a:xfrm>
            <a:off x="301752" y="1527048"/>
            <a:ext cx="8503920" cy="4854280"/>
          </a:xfrm>
        </p:spPr>
        <p:txBody>
          <a:bodyPr>
            <a:normAutofit/>
          </a:bodyPr>
          <a:lstStyle/>
          <a:p>
            <a:r>
              <a:rPr lang="hu-HU" sz="2800" dirty="0"/>
              <a:t>Alapítványokért, egyesületekért, civil szervezetekért</a:t>
            </a:r>
          </a:p>
          <a:p>
            <a:pPr lvl="1"/>
            <a:r>
              <a:rPr lang="hu-HU" sz="2800" dirty="0" smtClean="0"/>
              <a:t>Szolgálatukért</a:t>
            </a:r>
          </a:p>
          <a:p>
            <a:pPr lvl="1"/>
            <a:r>
              <a:rPr lang="hu-HU" sz="2800" dirty="0" smtClean="0"/>
              <a:t>Menedékházak létrehozásáért</a:t>
            </a:r>
          </a:p>
          <a:p>
            <a:pPr lvl="1"/>
            <a:r>
              <a:rPr lang="hu-HU" sz="2800" dirty="0" smtClean="0"/>
              <a:t>Anyagi források lehívásáért</a:t>
            </a:r>
          </a:p>
          <a:p>
            <a:r>
              <a:rPr lang="hu-HU" sz="2800" dirty="0" smtClean="0"/>
              <a:t>A megelőzésért</a:t>
            </a:r>
          </a:p>
          <a:p>
            <a:pPr lvl="1"/>
            <a:r>
              <a:rPr lang="hu-HU" sz="2800" dirty="0" smtClean="0"/>
              <a:t>A szegénység és a nyomor felszámolásáért</a:t>
            </a:r>
          </a:p>
          <a:p>
            <a:pPr lvl="1"/>
            <a:r>
              <a:rPr lang="hu-HU" sz="2800" dirty="0" smtClean="0"/>
              <a:t>A tudatlanság, a tanulatlanság megszűnéséért</a:t>
            </a:r>
          </a:p>
          <a:p>
            <a:pPr lvl="1"/>
            <a:r>
              <a:rPr lang="hu-HU" sz="2800" dirty="0" smtClean="0"/>
              <a:t>A munkanélküliség megszűnéséért</a:t>
            </a:r>
            <a:endParaRPr lang="hu-HU" sz="2800" dirty="0"/>
          </a:p>
        </p:txBody>
      </p:sp>
    </p:spTree>
    <p:extLst>
      <p:ext uri="{BB962C8B-B14F-4D97-AF65-F5344CB8AC3E}">
        <p14:creationId xmlns:p14="http://schemas.microsoft.com/office/powerpoint/2010/main" val="508552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 New York-i Egyezmény</a:t>
            </a:r>
          </a:p>
        </p:txBody>
      </p:sp>
      <p:sp>
        <p:nvSpPr>
          <p:cNvPr id="3" name="Tartalom helye 2"/>
          <p:cNvSpPr>
            <a:spLocks noGrp="1"/>
          </p:cNvSpPr>
          <p:nvPr>
            <p:ph sz="quarter" idx="1"/>
          </p:nvPr>
        </p:nvSpPr>
        <p:spPr/>
        <p:txBody>
          <a:bodyPr>
            <a:normAutofit/>
          </a:bodyPr>
          <a:lstStyle/>
          <a:p>
            <a:pPr marL="0" indent="0">
              <a:spcBef>
                <a:spcPts val="0"/>
              </a:spcBef>
              <a:buNone/>
            </a:pPr>
            <a:r>
              <a:rPr lang="hu-HU" sz="2800" b="1" dirty="0"/>
              <a:t>1. Cikk</a:t>
            </a:r>
          </a:p>
          <a:p>
            <a:pPr marL="0" indent="0">
              <a:spcBef>
                <a:spcPts val="0"/>
              </a:spcBef>
              <a:buNone/>
            </a:pPr>
            <a:endParaRPr lang="hu-HU" sz="2800" dirty="0"/>
          </a:p>
          <a:p>
            <a:pPr marL="0" indent="0">
              <a:spcBef>
                <a:spcPts val="0"/>
              </a:spcBef>
              <a:buNone/>
            </a:pPr>
            <a:r>
              <a:rPr lang="hu-HU" sz="2800" dirty="0"/>
              <a:t>A jelen Egyezményben részes Felek kötelezik magukat arra, hogy mindazokat megbüntetik, akik más személy kéjelgésének kielégítésére: </a:t>
            </a:r>
          </a:p>
          <a:p>
            <a:pPr marL="0" indent="0">
              <a:spcBef>
                <a:spcPts val="0"/>
              </a:spcBef>
              <a:buNone/>
            </a:pPr>
            <a:r>
              <a:rPr lang="hu-HU" sz="2800" dirty="0"/>
              <a:t>1. prostitúció céljából megkerítenek, rábírnak vagy elcsábítanak más személyt, akár annak beleegyezésével is, </a:t>
            </a:r>
          </a:p>
          <a:p>
            <a:pPr marL="0" indent="0">
              <a:spcBef>
                <a:spcPts val="0"/>
              </a:spcBef>
              <a:buNone/>
            </a:pPr>
            <a:r>
              <a:rPr lang="hu-HU" sz="2800" dirty="0"/>
              <a:t>2. más személy prostitúcióját kizsákmányolják, akár annak beleegyezésével is</a:t>
            </a:r>
            <a:r>
              <a:rPr lang="hu-HU" sz="2800" dirty="0" smtClean="0"/>
              <a:t>.</a:t>
            </a:r>
            <a:endParaRPr lang="hu-HU" sz="2800" dirty="0"/>
          </a:p>
          <a:p>
            <a:pPr marL="0" indent="0">
              <a:buNone/>
            </a:pPr>
            <a:endParaRPr lang="hu-HU" dirty="0"/>
          </a:p>
        </p:txBody>
      </p:sp>
    </p:spTree>
    <p:extLst>
      <p:ext uri="{BB962C8B-B14F-4D97-AF65-F5344CB8AC3E}">
        <p14:creationId xmlns:p14="http://schemas.microsoft.com/office/powerpoint/2010/main" val="266982333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Autofit/>
          </a:bodyPr>
          <a:lstStyle/>
          <a:p>
            <a:r>
              <a:rPr lang="hu-HU" sz="2800" b="1" dirty="0"/>
              <a:t>Támpontok a közbenjáró imához</a:t>
            </a:r>
            <a:br>
              <a:rPr lang="hu-HU" sz="2800" b="1" dirty="0"/>
            </a:br>
            <a:r>
              <a:rPr lang="hu-HU" sz="2800" b="1" dirty="0" smtClean="0"/>
              <a:t>Kiért </a:t>
            </a:r>
            <a:r>
              <a:rPr lang="hu-HU" sz="2800" b="1" dirty="0"/>
              <a:t>imádkozzunk?</a:t>
            </a:r>
          </a:p>
        </p:txBody>
      </p:sp>
      <p:sp>
        <p:nvSpPr>
          <p:cNvPr id="3" name="Tartalom helye 2"/>
          <p:cNvSpPr>
            <a:spLocks noGrp="1"/>
          </p:cNvSpPr>
          <p:nvPr>
            <p:ph sz="quarter" idx="1"/>
          </p:nvPr>
        </p:nvSpPr>
        <p:spPr>
          <a:xfrm>
            <a:off x="301752" y="1527048"/>
            <a:ext cx="8503920" cy="4854280"/>
          </a:xfrm>
        </p:spPr>
        <p:txBody>
          <a:bodyPr>
            <a:normAutofit lnSpcReduction="10000"/>
          </a:bodyPr>
          <a:lstStyle/>
          <a:p>
            <a:r>
              <a:rPr lang="hu-HU" sz="2800" dirty="0" smtClean="0"/>
              <a:t>Az oktatásügy és az egészségügy szereplőiért</a:t>
            </a:r>
          </a:p>
          <a:p>
            <a:r>
              <a:rPr lang="hu-HU" sz="2800" dirty="0" smtClean="0"/>
              <a:t>Az egyházak lelkiismeretének felébredéséért</a:t>
            </a:r>
          </a:p>
          <a:p>
            <a:r>
              <a:rPr lang="hu-HU" sz="2800" dirty="0" smtClean="0"/>
              <a:t>Felekezetek közötti egységért és jó együttműködésért</a:t>
            </a:r>
          </a:p>
          <a:p>
            <a:r>
              <a:rPr lang="hu-HU" sz="2800" dirty="0" smtClean="0"/>
              <a:t>A médiavilág minden szereplőjéért</a:t>
            </a:r>
          </a:p>
          <a:p>
            <a:r>
              <a:rPr lang="hu-HU" sz="2800" dirty="0" smtClean="0"/>
              <a:t>A magyar társadalom felelősségteljessé válásáért</a:t>
            </a:r>
          </a:p>
          <a:p>
            <a:r>
              <a:rPr lang="hu-HU" sz="2800" dirty="0" smtClean="0"/>
              <a:t>Gyermekotthonokért</a:t>
            </a:r>
          </a:p>
          <a:p>
            <a:r>
              <a:rPr lang="hu-HU" sz="2800" dirty="0" smtClean="0"/>
              <a:t>Hátrányos helyzetben élőkért</a:t>
            </a:r>
          </a:p>
          <a:p>
            <a:r>
              <a:rPr lang="hu-HU" sz="2800" dirty="0" smtClean="0"/>
              <a:t>A gyermekekért</a:t>
            </a:r>
          </a:p>
          <a:p>
            <a:r>
              <a:rPr lang="hu-HU" sz="2800" dirty="0" smtClean="0"/>
              <a:t>Megtérésekért </a:t>
            </a:r>
          </a:p>
          <a:p>
            <a:endParaRPr lang="hu-HU" dirty="0"/>
          </a:p>
        </p:txBody>
      </p:sp>
    </p:spTree>
    <p:extLst>
      <p:ext uri="{BB962C8B-B14F-4D97-AF65-F5344CB8AC3E}">
        <p14:creationId xmlns:p14="http://schemas.microsoft.com/office/powerpoint/2010/main" val="106952861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Autofit/>
          </a:bodyPr>
          <a:lstStyle/>
          <a:p>
            <a:r>
              <a:rPr lang="hu-HU" sz="2800" b="1" dirty="0"/>
              <a:t>Támpontok a közbenjáró imához</a:t>
            </a:r>
            <a:br>
              <a:rPr lang="hu-HU" sz="2800" b="1" dirty="0"/>
            </a:br>
            <a:r>
              <a:rPr lang="hu-HU" sz="2800" b="1" dirty="0" smtClean="0"/>
              <a:t>Mit imádkozzunk?</a:t>
            </a:r>
            <a:endParaRPr lang="hu-HU" sz="2800" b="1" dirty="0"/>
          </a:p>
        </p:txBody>
      </p:sp>
      <p:sp>
        <p:nvSpPr>
          <p:cNvPr id="3" name="Tartalom helye 2"/>
          <p:cNvSpPr>
            <a:spLocks noGrp="1"/>
          </p:cNvSpPr>
          <p:nvPr>
            <p:ph sz="quarter" idx="1"/>
          </p:nvPr>
        </p:nvSpPr>
        <p:spPr/>
        <p:txBody>
          <a:bodyPr>
            <a:normAutofit/>
          </a:bodyPr>
          <a:lstStyle/>
          <a:p>
            <a:pPr>
              <a:spcBef>
                <a:spcPts val="0"/>
              </a:spcBef>
            </a:pPr>
            <a:r>
              <a:rPr lang="hu-HU" sz="2800" dirty="0" smtClean="0"/>
              <a:t>Szentmisék felajánlása</a:t>
            </a:r>
          </a:p>
          <a:p>
            <a:pPr>
              <a:spcBef>
                <a:spcPts val="0"/>
              </a:spcBef>
            </a:pPr>
            <a:r>
              <a:rPr lang="hu-HU" sz="2800" dirty="0" smtClean="0"/>
              <a:t>Dicsőítés</a:t>
            </a:r>
          </a:p>
          <a:p>
            <a:pPr>
              <a:spcBef>
                <a:spcPts val="0"/>
              </a:spcBef>
            </a:pPr>
            <a:r>
              <a:rPr lang="hu-HU" sz="2800" dirty="0" smtClean="0"/>
              <a:t>Rózsafüzér imádság</a:t>
            </a:r>
          </a:p>
          <a:p>
            <a:pPr>
              <a:spcBef>
                <a:spcPts val="0"/>
              </a:spcBef>
            </a:pPr>
            <a:r>
              <a:rPr lang="hu-HU" sz="2800" i="1" dirty="0" smtClean="0"/>
              <a:t>„Uram, legyen áldott minden személy, minden történés és esemény, ami kapcsolatban áll a prostitúcióval! Az Atya Isten Nevében és Dicsőségére, a Fiú Isten Nevében és Dicsőségére, a Szentlélek Úristen Nevében és Dicsőségére, és a Boldogságos Szűz Mária közbenjárására, </a:t>
            </a:r>
            <a:r>
              <a:rPr lang="hu-HU" sz="2800" i="1" dirty="0" err="1" smtClean="0"/>
              <a:t>Amen</a:t>
            </a:r>
            <a:r>
              <a:rPr lang="hu-HU" sz="2800" i="1" dirty="0" smtClean="0"/>
              <a:t>!”</a:t>
            </a:r>
          </a:p>
          <a:p>
            <a:endParaRPr lang="hu-HU" dirty="0"/>
          </a:p>
        </p:txBody>
      </p:sp>
    </p:spTree>
    <p:extLst>
      <p:ext uri="{BB962C8B-B14F-4D97-AF65-F5344CB8AC3E}">
        <p14:creationId xmlns:p14="http://schemas.microsoft.com/office/powerpoint/2010/main" val="84668427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rmAutofit fontScale="90000"/>
          </a:bodyPr>
          <a:lstStyle/>
          <a:p>
            <a:r>
              <a:rPr lang="hu-HU" b="1" dirty="0" smtClean="0"/>
              <a:t>Szentírási részek az igével való erőteljes imához</a:t>
            </a:r>
            <a:endParaRPr lang="hu-HU" b="1" dirty="0"/>
          </a:p>
        </p:txBody>
      </p:sp>
      <p:sp>
        <p:nvSpPr>
          <p:cNvPr id="3" name="Tartalom helye 2"/>
          <p:cNvSpPr>
            <a:spLocks noGrp="1"/>
          </p:cNvSpPr>
          <p:nvPr>
            <p:ph sz="quarter" idx="1"/>
          </p:nvPr>
        </p:nvSpPr>
        <p:spPr>
          <a:xfrm>
            <a:off x="179512" y="1527048"/>
            <a:ext cx="8784976" cy="4854280"/>
          </a:xfrm>
        </p:spPr>
        <p:txBody>
          <a:bodyPr/>
          <a:lstStyle/>
          <a:p>
            <a:pPr marL="0" indent="0">
              <a:buNone/>
            </a:pPr>
            <a:r>
              <a:rPr lang="hu-HU" smtClean="0"/>
              <a:t>Bár 4,21-5,9</a:t>
            </a:r>
          </a:p>
          <a:p>
            <a:pPr marL="0" indent="0">
              <a:buNone/>
            </a:pPr>
            <a:r>
              <a:rPr lang="hu-HU" dirty="0" smtClean="0"/>
              <a:t>Ez </a:t>
            </a:r>
            <a:r>
              <a:rPr lang="hu-HU" dirty="0" smtClean="0"/>
              <a:t>16</a:t>
            </a:r>
          </a:p>
          <a:p>
            <a:pPr marL="0" indent="0">
              <a:buNone/>
            </a:pPr>
            <a:r>
              <a:rPr lang="hu-HU" dirty="0" err="1" smtClean="0"/>
              <a:t>Jud</a:t>
            </a:r>
            <a:r>
              <a:rPr lang="hu-HU" dirty="0" smtClean="0"/>
              <a:t> 9,4-14</a:t>
            </a:r>
          </a:p>
          <a:p>
            <a:pPr marL="0" indent="0">
              <a:buNone/>
            </a:pPr>
            <a:r>
              <a:rPr lang="hu-HU" dirty="0" smtClean="0"/>
              <a:t>2Sám </a:t>
            </a:r>
            <a:r>
              <a:rPr lang="hu-HU" dirty="0" smtClean="0"/>
              <a:t>13,1-22</a:t>
            </a:r>
          </a:p>
          <a:p>
            <a:pPr marL="0" indent="0">
              <a:buNone/>
            </a:pPr>
            <a:endParaRPr lang="hu-HU" dirty="0" smtClean="0"/>
          </a:p>
          <a:p>
            <a:pPr marL="0" indent="0">
              <a:buNone/>
            </a:pPr>
            <a:endParaRPr lang="hu-HU" dirty="0"/>
          </a:p>
        </p:txBody>
      </p:sp>
    </p:spTree>
    <p:extLst>
      <p:ext uri="{BB962C8B-B14F-4D97-AF65-F5344CB8AC3E}">
        <p14:creationId xmlns:p14="http://schemas.microsoft.com/office/powerpoint/2010/main" val="3080974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sz="quarter" idx="1"/>
          </p:nvPr>
        </p:nvSpPr>
        <p:spPr/>
        <p:txBody>
          <a:bodyPr/>
          <a:lstStyle/>
          <a:p>
            <a:endParaRPr lang="hu-HU"/>
          </a:p>
        </p:txBody>
      </p:sp>
    </p:spTree>
    <p:extLst>
      <p:ext uri="{BB962C8B-B14F-4D97-AF65-F5344CB8AC3E}">
        <p14:creationId xmlns:p14="http://schemas.microsoft.com/office/powerpoint/2010/main" val="1089980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 New York-i Egyezmény</a:t>
            </a:r>
          </a:p>
        </p:txBody>
      </p:sp>
      <p:sp>
        <p:nvSpPr>
          <p:cNvPr id="3" name="Tartalom helye 2"/>
          <p:cNvSpPr>
            <a:spLocks noGrp="1"/>
          </p:cNvSpPr>
          <p:nvPr>
            <p:ph sz="quarter" idx="1"/>
          </p:nvPr>
        </p:nvSpPr>
        <p:spPr>
          <a:xfrm>
            <a:off x="179512" y="1527048"/>
            <a:ext cx="8784976" cy="4998296"/>
          </a:xfrm>
        </p:spPr>
        <p:txBody>
          <a:bodyPr>
            <a:noAutofit/>
          </a:bodyPr>
          <a:lstStyle/>
          <a:p>
            <a:pPr marL="0" indent="0">
              <a:lnSpc>
                <a:spcPct val="110000"/>
              </a:lnSpc>
              <a:spcBef>
                <a:spcPts val="0"/>
              </a:spcBef>
              <a:buNone/>
            </a:pPr>
            <a:r>
              <a:rPr lang="hu-HU" sz="2400" b="1" dirty="0"/>
              <a:t>2. Cikk</a:t>
            </a:r>
          </a:p>
          <a:p>
            <a:pPr marL="0" indent="0">
              <a:lnSpc>
                <a:spcPct val="110000"/>
              </a:lnSpc>
              <a:spcBef>
                <a:spcPts val="0"/>
              </a:spcBef>
              <a:buNone/>
            </a:pPr>
            <a:endParaRPr lang="hu-HU" sz="2400" dirty="0"/>
          </a:p>
          <a:p>
            <a:pPr marL="0" indent="0">
              <a:lnSpc>
                <a:spcPct val="110000"/>
              </a:lnSpc>
              <a:spcBef>
                <a:spcPts val="0"/>
              </a:spcBef>
              <a:buNone/>
            </a:pPr>
            <a:r>
              <a:rPr lang="hu-HU" sz="2400" dirty="0"/>
              <a:t>A jelen Egyezményben részes Felek kötelezik magukat arra, hogy hasonlóképpen megbüntetik mindazokat, akik: </a:t>
            </a:r>
          </a:p>
          <a:p>
            <a:pPr marL="0" indent="0">
              <a:lnSpc>
                <a:spcPct val="110000"/>
              </a:lnSpc>
              <a:spcBef>
                <a:spcPts val="0"/>
              </a:spcBef>
              <a:buNone/>
            </a:pPr>
            <a:r>
              <a:rPr lang="hu-HU" sz="2400" dirty="0"/>
              <a:t>1. bordélyházakat tartanak fenn vagy vezetnek, avagy az azok fenntartásához szükséges anyagi eszközöket tudatosan szolgáltatják, illetőleg az anyagi eszközök szolgáltatásában részt vesznek, </a:t>
            </a:r>
          </a:p>
          <a:p>
            <a:pPr marL="0" indent="0">
              <a:lnSpc>
                <a:spcPct val="110000"/>
              </a:lnSpc>
              <a:spcBef>
                <a:spcPts val="0"/>
              </a:spcBef>
              <a:buNone/>
            </a:pPr>
            <a:r>
              <a:rPr lang="hu-HU" sz="2400" dirty="0"/>
              <a:t>2. épületet vagy más helyet egészben vagy részben mások prostitúciójának céljára tudatosan bérbe adnak vagy bérelnek</a:t>
            </a:r>
            <a:r>
              <a:rPr lang="hu-HU" sz="2400" dirty="0" smtClean="0"/>
              <a:t>.</a:t>
            </a:r>
            <a:endParaRPr lang="hu-HU" sz="2400" dirty="0"/>
          </a:p>
        </p:txBody>
      </p:sp>
    </p:spTree>
    <p:extLst>
      <p:ext uri="{BB962C8B-B14F-4D97-AF65-F5344CB8AC3E}">
        <p14:creationId xmlns:p14="http://schemas.microsoft.com/office/powerpoint/2010/main" val="62557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Források</a:t>
            </a:r>
            <a:endParaRPr lang="hu-HU" sz="4000" b="1" dirty="0"/>
          </a:p>
        </p:txBody>
      </p:sp>
      <p:sp>
        <p:nvSpPr>
          <p:cNvPr id="3" name="Tartalom helye 2"/>
          <p:cNvSpPr>
            <a:spLocks noGrp="1"/>
          </p:cNvSpPr>
          <p:nvPr>
            <p:ph sz="quarter" idx="1"/>
          </p:nvPr>
        </p:nvSpPr>
        <p:spPr>
          <a:xfrm>
            <a:off x="457200" y="1484784"/>
            <a:ext cx="8229600" cy="4752528"/>
          </a:xfrm>
        </p:spPr>
        <p:txBody>
          <a:bodyPr>
            <a:normAutofit fontScale="85000" lnSpcReduction="10000"/>
          </a:bodyPr>
          <a:lstStyle/>
          <a:p>
            <a:pPr>
              <a:lnSpc>
                <a:spcPct val="120000"/>
              </a:lnSpc>
              <a:spcBef>
                <a:spcPts val="0"/>
              </a:spcBef>
              <a:buFont typeface="Wingdings" pitchFamily="2" charset="2"/>
              <a:buChar char="§"/>
            </a:pPr>
            <a:r>
              <a:rPr lang="hu-HU" dirty="0" smtClean="0"/>
              <a:t>Prostitúció – 100 kérdés és válasz a megértéshez – Kiút Veled, Budapest</a:t>
            </a:r>
          </a:p>
          <a:p>
            <a:pPr>
              <a:lnSpc>
                <a:spcPct val="120000"/>
              </a:lnSpc>
              <a:spcBef>
                <a:spcPts val="0"/>
              </a:spcBef>
              <a:buFont typeface="Wingdings" pitchFamily="2" charset="2"/>
              <a:buChar char="§"/>
            </a:pPr>
            <a:r>
              <a:rPr lang="hu-HU" dirty="0" smtClean="0"/>
              <a:t>A prostitúció és a szexuális célú emberkereskedelem összefüggései: ismeretterjesztő kézikönyv – Összeállította: </a:t>
            </a:r>
            <a:r>
              <a:rPr lang="hu-HU" dirty="0" err="1" smtClean="0"/>
              <a:t>Monica</a:t>
            </a:r>
            <a:r>
              <a:rPr lang="hu-HU" dirty="0" smtClean="0"/>
              <a:t> O’</a:t>
            </a:r>
            <a:r>
              <a:rPr lang="hu-HU" dirty="0" err="1" smtClean="0"/>
              <a:t>Connor</a:t>
            </a:r>
            <a:r>
              <a:rPr lang="hu-HU" dirty="0" smtClean="0"/>
              <a:t> és </a:t>
            </a:r>
            <a:r>
              <a:rPr lang="hu-HU" dirty="0" err="1" smtClean="0"/>
              <a:t>Grainne</a:t>
            </a:r>
            <a:r>
              <a:rPr lang="hu-HU" dirty="0" smtClean="0"/>
              <a:t> </a:t>
            </a:r>
            <a:r>
              <a:rPr lang="hu-HU" dirty="0" err="1" smtClean="0"/>
              <a:t>Healy</a:t>
            </a:r>
            <a:r>
              <a:rPr lang="hu-HU" dirty="0" smtClean="0"/>
              <a:t>, 2006</a:t>
            </a:r>
          </a:p>
          <a:p>
            <a:pPr>
              <a:lnSpc>
                <a:spcPct val="120000"/>
              </a:lnSpc>
              <a:spcBef>
                <a:spcPts val="0"/>
              </a:spcBef>
              <a:buFont typeface="Wingdings" pitchFamily="2" charset="2"/>
              <a:buChar char="§"/>
            </a:pPr>
            <a:r>
              <a:rPr lang="hu-HU" dirty="0" smtClean="0"/>
              <a:t>Rabszolgaság és prostitúció – </a:t>
            </a:r>
            <a:r>
              <a:rPr lang="hu-HU" dirty="0" err="1" smtClean="0"/>
              <a:t>Prostitúció</a:t>
            </a:r>
            <a:r>
              <a:rPr lang="hu-HU" dirty="0" smtClean="0"/>
              <a:t> és társadalom</a:t>
            </a:r>
          </a:p>
          <a:p>
            <a:pPr>
              <a:lnSpc>
                <a:spcPct val="120000"/>
              </a:lnSpc>
              <a:spcBef>
                <a:spcPts val="0"/>
              </a:spcBef>
              <a:buFont typeface="Wingdings" pitchFamily="2" charset="2"/>
              <a:buChar char="§"/>
            </a:pPr>
            <a:r>
              <a:rPr lang="hu-HU" dirty="0" smtClean="0"/>
              <a:t>Mi az igazság a prostitúcióról?</a:t>
            </a:r>
            <a:r>
              <a:rPr lang="hu-HU" dirty="0"/>
              <a:t> – Prostitúció és </a:t>
            </a:r>
            <a:r>
              <a:rPr lang="hu-HU" dirty="0" smtClean="0"/>
              <a:t>társadalom</a:t>
            </a:r>
          </a:p>
          <a:p>
            <a:pPr>
              <a:lnSpc>
                <a:spcPct val="120000"/>
              </a:lnSpc>
              <a:spcBef>
                <a:spcPts val="0"/>
              </a:spcBef>
              <a:buFont typeface="Wingdings" pitchFamily="2" charset="2"/>
              <a:buChar char="§"/>
            </a:pPr>
            <a:r>
              <a:rPr lang="hu-HU" dirty="0"/>
              <a:t>Modern </a:t>
            </a:r>
            <a:r>
              <a:rPr lang="hu-HU" dirty="0" smtClean="0"/>
              <a:t>rabszolgaság Prostitúciós </a:t>
            </a:r>
            <a:r>
              <a:rPr lang="hu-HU" dirty="0"/>
              <a:t>invázió </a:t>
            </a:r>
            <a:r>
              <a:rPr lang="hu-HU" dirty="0" smtClean="0"/>
              <a:t>Nyugat-Európában (Makki Marie-Rose 2007. 10. 11. XI/41.)</a:t>
            </a:r>
            <a:endParaRPr lang="hu-HU" dirty="0"/>
          </a:p>
          <a:p>
            <a:pPr>
              <a:lnSpc>
                <a:spcPct val="120000"/>
              </a:lnSpc>
              <a:spcBef>
                <a:spcPts val="0"/>
              </a:spcBef>
              <a:buFont typeface="Wingdings" pitchFamily="2" charset="2"/>
              <a:buChar char="§"/>
            </a:pPr>
            <a:r>
              <a:rPr lang="hu-HU" dirty="0"/>
              <a:t>Szil Péter: Prostitúció, </a:t>
            </a:r>
            <a:r>
              <a:rPr lang="hu-HU" dirty="0" smtClean="0"/>
              <a:t>férfiuralom</a:t>
            </a:r>
          </a:p>
          <a:p>
            <a:pPr>
              <a:lnSpc>
                <a:spcPct val="120000"/>
              </a:lnSpc>
              <a:spcBef>
                <a:spcPts val="0"/>
              </a:spcBef>
              <a:buFont typeface="Wingdings" pitchFamily="2" charset="2"/>
              <a:buChar char="§"/>
            </a:pPr>
            <a:r>
              <a:rPr lang="hu-HU" dirty="0" err="1" smtClean="0"/>
              <a:t>www.prostitucio.hu</a:t>
            </a:r>
            <a:endParaRPr lang="hu-HU" dirty="0" smtClean="0"/>
          </a:p>
        </p:txBody>
      </p:sp>
    </p:spTree>
    <p:extLst>
      <p:ext uri="{BB962C8B-B14F-4D97-AF65-F5344CB8AC3E}">
        <p14:creationId xmlns:p14="http://schemas.microsoft.com/office/powerpoint/2010/main" val="702754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 New York-i Egyezmény</a:t>
            </a:r>
          </a:p>
        </p:txBody>
      </p:sp>
      <p:sp>
        <p:nvSpPr>
          <p:cNvPr id="3" name="Tartalom helye 2"/>
          <p:cNvSpPr>
            <a:spLocks noGrp="1"/>
          </p:cNvSpPr>
          <p:nvPr>
            <p:ph sz="quarter" idx="1"/>
          </p:nvPr>
        </p:nvSpPr>
        <p:spPr/>
        <p:txBody>
          <a:bodyPr>
            <a:normAutofit/>
          </a:bodyPr>
          <a:lstStyle/>
          <a:p>
            <a:pPr marL="0" indent="0">
              <a:spcBef>
                <a:spcPts val="0"/>
              </a:spcBef>
              <a:buNone/>
            </a:pPr>
            <a:r>
              <a:rPr lang="hu-HU" sz="2800" b="1" dirty="0"/>
              <a:t>3. Cikk</a:t>
            </a:r>
          </a:p>
          <a:p>
            <a:pPr marL="0" indent="0">
              <a:spcBef>
                <a:spcPts val="0"/>
              </a:spcBef>
              <a:buNone/>
            </a:pPr>
            <a:endParaRPr lang="hu-HU" sz="2800" dirty="0"/>
          </a:p>
          <a:p>
            <a:pPr marL="0" indent="0">
              <a:spcBef>
                <a:spcPts val="0"/>
              </a:spcBef>
              <a:buNone/>
            </a:pPr>
            <a:r>
              <a:rPr lang="hu-HU" sz="2800" dirty="0"/>
              <a:t>Az 1. és 2. Cikkekben említett bűncselekmények elkövetésének kísérlete, valamint az ilyen cselekmények elkövetésére tett előkészület szintén büntetendő oly mértékben, amelyben azt a belső jogszabályok lehetővé teszik</a:t>
            </a:r>
            <a:r>
              <a:rPr lang="hu-HU" sz="2800" dirty="0" smtClean="0"/>
              <a:t>.</a:t>
            </a:r>
            <a:endParaRPr lang="hu-HU" sz="2800" dirty="0"/>
          </a:p>
        </p:txBody>
      </p:sp>
    </p:spTree>
    <p:extLst>
      <p:ext uri="{BB962C8B-B14F-4D97-AF65-F5344CB8AC3E}">
        <p14:creationId xmlns:p14="http://schemas.microsoft.com/office/powerpoint/2010/main" val="934775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 New York-i Egyezmény</a:t>
            </a:r>
          </a:p>
        </p:txBody>
      </p:sp>
      <p:sp>
        <p:nvSpPr>
          <p:cNvPr id="3" name="Tartalom helye 2"/>
          <p:cNvSpPr>
            <a:spLocks noGrp="1"/>
          </p:cNvSpPr>
          <p:nvPr>
            <p:ph sz="quarter" idx="1"/>
          </p:nvPr>
        </p:nvSpPr>
        <p:spPr>
          <a:xfrm>
            <a:off x="323528" y="1484784"/>
            <a:ext cx="8503920" cy="4998296"/>
          </a:xfrm>
        </p:spPr>
        <p:txBody>
          <a:bodyPr>
            <a:normAutofit lnSpcReduction="10000"/>
          </a:bodyPr>
          <a:lstStyle/>
          <a:p>
            <a:pPr marL="0" indent="0">
              <a:spcBef>
                <a:spcPts val="0"/>
              </a:spcBef>
              <a:buNone/>
            </a:pPr>
            <a:r>
              <a:rPr lang="hu-HU" b="1" dirty="0"/>
              <a:t>16. </a:t>
            </a:r>
            <a:r>
              <a:rPr lang="hu-HU" b="1" dirty="0" smtClean="0"/>
              <a:t>Cikk</a:t>
            </a:r>
          </a:p>
          <a:p>
            <a:pPr marL="0" indent="0">
              <a:spcBef>
                <a:spcPts val="0"/>
              </a:spcBef>
              <a:buNone/>
            </a:pPr>
            <a:r>
              <a:rPr lang="hu-HU" dirty="0"/>
              <a:t> </a:t>
            </a:r>
          </a:p>
          <a:p>
            <a:pPr marL="0" indent="0">
              <a:spcBef>
                <a:spcPts val="0"/>
              </a:spcBef>
              <a:buNone/>
            </a:pPr>
            <a:r>
              <a:rPr lang="hu-HU" dirty="0"/>
              <a:t>A jelen Egyezményben részes Felek egyetértenek abban, hogy szociális, gazdasági, nevelési, egészségügyi, valamint az ezekkel összefüggő területeken működő szerveiken keresztül, álljanak bár közületi, avagy magánirányítás alatt, a prostitúció megelőzésére, valamint a prostitúció és a jelen Egyezményben említett bűncselekmények áldozatainak újranevelésére és a normális életviszonyokba való beillesztésére alkalmas intézkedéseket tesznek vagy elősegítik az ilyen intézkedéseket</a:t>
            </a:r>
            <a:r>
              <a:rPr lang="hu-HU" dirty="0" smtClean="0"/>
              <a:t>.</a:t>
            </a:r>
            <a:endParaRPr lang="hu-HU" dirty="0"/>
          </a:p>
        </p:txBody>
      </p:sp>
    </p:spTree>
    <p:extLst>
      <p:ext uri="{BB962C8B-B14F-4D97-AF65-F5344CB8AC3E}">
        <p14:creationId xmlns:p14="http://schemas.microsoft.com/office/powerpoint/2010/main" val="2355101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 New York-i Egyezmény</a:t>
            </a:r>
          </a:p>
        </p:txBody>
      </p:sp>
      <p:sp>
        <p:nvSpPr>
          <p:cNvPr id="3" name="Tartalom helye 2"/>
          <p:cNvSpPr>
            <a:spLocks noGrp="1"/>
          </p:cNvSpPr>
          <p:nvPr>
            <p:ph sz="quarter" idx="1"/>
          </p:nvPr>
        </p:nvSpPr>
        <p:spPr/>
        <p:txBody>
          <a:bodyPr>
            <a:normAutofit/>
          </a:bodyPr>
          <a:lstStyle/>
          <a:p>
            <a:pPr marL="0" indent="0">
              <a:spcBef>
                <a:spcPts val="0"/>
              </a:spcBef>
              <a:buNone/>
            </a:pPr>
            <a:r>
              <a:rPr lang="hu-HU" sz="2800" b="1" dirty="0"/>
              <a:t>20. Cikk</a:t>
            </a:r>
          </a:p>
          <a:p>
            <a:pPr marL="0" indent="0">
              <a:spcBef>
                <a:spcPts val="0"/>
              </a:spcBef>
              <a:buNone/>
            </a:pPr>
            <a:endParaRPr lang="hu-HU" sz="2800" dirty="0"/>
          </a:p>
          <a:p>
            <a:pPr marL="0" indent="0">
              <a:spcBef>
                <a:spcPts val="0"/>
              </a:spcBef>
              <a:buNone/>
            </a:pPr>
            <a:r>
              <a:rPr lang="hu-HU" sz="2800" dirty="0"/>
              <a:t>A jelen Egyezményben részes Felek kötelezik magukat, hogy - ha még nem tették volna meg - megteszik a munkaközvetítő irodák felügyeletére szükséges intézkedéseket abból a célból, hogy elejét vegyék annak, miszerint a munkát keresők, különösen a nők és a gyermekek a prostitúció veszélyének legyenek kitéve</a:t>
            </a:r>
            <a:r>
              <a:rPr lang="hu-HU" sz="2800" dirty="0" smtClean="0"/>
              <a:t>.</a:t>
            </a:r>
            <a:endParaRPr lang="hu-HU" sz="2800" dirty="0"/>
          </a:p>
        </p:txBody>
      </p:sp>
    </p:spTree>
    <p:extLst>
      <p:ext uri="{BB962C8B-B14F-4D97-AF65-F5344CB8AC3E}">
        <p14:creationId xmlns:p14="http://schemas.microsoft.com/office/powerpoint/2010/main" val="3758452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 New York-i Egyezmény</a:t>
            </a:r>
          </a:p>
        </p:txBody>
      </p:sp>
      <p:sp>
        <p:nvSpPr>
          <p:cNvPr id="3" name="Tartalom helye 2"/>
          <p:cNvSpPr>
            <a:spLocks noGrp="1"/>
          </p:cNvSpPr>
          <p:nvPr>
            <p:ph sz="quarter" idx="1"/>
          </p:nvPr>
        </p:nvSpPr>
        <p:spPr/>
        <p:txBody>
          <a:bodyPr>
            <a:normAutofit/>
          </a:bodyPr>
          <a:lstStyle/>
          <a:p>
            <a:pPr marL="0" indent="0">
              <a:spcBef>
                <a:spcPts val="0"/>
              </a:spcBef>
              <a:buNone/>
            </a:pPr>
            <a:r>
              <a:rPr lang="hu-HU" sz="2800" b="1" dirty="0"/>
              <a:t>27. Cikk</a:t>
            </a:r>
          </a:p>
          <a:p>
            <a:pPr marL="0" indent="0">
              <a:spcBef>
                <a:spcPts val="0"/>
              </a:spcBef>
              <a:buNone/>
            </a:pPr>
            <a:r>
              <a:rPr lang="hu-HU" sz="2800" dirty="0"/>
              <a:t> </a:t>
            </a:r>
          </a:p>
          <a:p>
            <a:pPr marL="0" indent="0">
              <a:spcBef>
                <a:spcPts val="0"/>
              </a:spcBef>
              <a:buNone/>
            </a:pPr>
            <a:r>
              <a:rPr lang="hu-HU" sz="2800" dirty="0"/>
              <a:t>A jelen Egyezményben részes valamennyi Fél kötelezi magát, hogy saját Alkotmányának megfelelő módon foganatosítja a jelen Egyezmény végrehajtásának biztosítása érdekében szükséges törvényhozási vagy egyéb rendszabályokat</a:t>
            </a:r>
            <a:r>
              <a:rPr lang="hu-HU" sz="2800" dirty="0" smtClean="0"/>
              <a:t>.</a:t>
            </a:r>
            <a:endParaRPr lang="hu-HU" sz="2800" dirty="0"/>
          </a:p>
        </p:txBody>
      </p:sp>
    </p:spTree>
    <p:extLst>
      <p:ext uri="{BB962C8B-B14F-4D97-AF65-F5344CB8AC3E}">
        <p14:creationId xmlns:p14="http://schemas.microsoft.com/office/powerpoint/2010/main" val="548053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83568" y="1196752"/>
            <a:ext cx="3378200" cy="4445000"/>
          </a:xfr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240129"/>
            <a:ext cx="3183396" cy="4510885"/>
          </a:xfrm>
          <a:prstGeom prst="rect">
            <a:avLst/>
          </a:prstGeom>
        </p:spPr>
      </p:pic>
    </p:spTree>
    <p:extLst>
      <p:ext uri="{BB962C8B-B14F-4D97-AF65-F5344CB8AC3E}">
        <p14:creationId xmlns:p14="http://schemas.microsoft.com/office/powerpoint/2010/main" val="3008979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16632"/>
            <a:ext cx="8229600" cy="994122"/>
          </a:xfrm>
        </p:spPr>
        <p:txBody>
          <a:bodyPr>
            <a:normAutofit/>
          </a:bodyPr>
          <a:lstStyle/>
          <a:p>
            <a:r>
              <a:rPr lang="hu-HU" sz="2800" b="1" dirty="0"/>
              <a:t>A prostitúciós bűncselekmények szabályainak </a:t>
            </a:r>
            <a:r>
              <a:rPr lang="hu-HU" sz="2800" b="1" dirty="0" smtClean="0"/>
              <a:t>változásai a </a:t>
            </a:r>
            <a:r>
              <a:rPr lang="hu-HU" sz="2800" b="1" dirty="0"/>
              <a:t>magyar </a:t>
            </a:r>
            <a:r>
              <a:rPr lang="hu-HU" sz="2800" b="1" dirty="0" err="1" smtClean="0"/>
              <a:t>Btk-ban</a:t>
            </a:r>
            <a:endParaRPr lang="hu-HU" sz="2800" b="1" dirty="0"/>
          </a:p>
        </p:txBody>
      </p:sp>
      <p:sp>
        <p:nvSpPr>
          <p:cNvPr id="3" name="Tartalom helye 2"/>
          <p:cNvSpPr>
            <a:spLocks noGrp="1"/>
          </p:cNvSpPr>
          <p:nvPr>
            <p:ph sz="quarter" idx="1"/>
          </p:nvPr>
        </p:nvSpPr>
        <p:spPr>
          <a:xfrm>
            <a:off x="1979712" y="1556792"/>
            <a:ext cx="5410944" cy="4680520"/>
          </a:xfrm>
        </p:spPr>
        <p:style>
          <a:lnRef idx="1">
            <a:schemeClr val="accent3"/>
          </a:lnRef>
          <a:fillRef idx="3">
            <a:schemeClr val="accent3"/>
          </a:fillRef>
          <a:effectRef idx="2">
            <a:schemeClr val="accent3"/>
          </a:effectRef>
          <a:fontRef idx="minor">
            <a:schemeClr val="lt1"/>
          </a:fontRef>
        </p:style>
        <p:txBody>
          <a:bodyPr>
            <a:noAutofit/>
          </a:bodyPr>
          <a:lstStyle/>
          <a:p>
            <a:pPr marL="0" indent="0">
              <a:buNone/>
            </a:pPr>
            <a:r>
              <a:rPr lang="hu-HU" sz="2400" dirty="0"/>
              <a:t>Hatályosság szerint</a:t>
            </a:r>
            <a:r>
              <a:rPr lang="hu-HU" sz="2400" dirty="0" smtClean="0"/>
              <a:t>:</a:t>
            </a:r>
          </a:p>
          <a:p>
            <a:pPr marL="0" lvl="0" indent="0">
              <a:buNone/>
            </a:pPr>
            <a:r>
              <a:rPr lang="hu-HU" sz="2000" u="sng" dirty="0" smtClean="0">
                <a:hlinkClick r:id="rId2"/>
              </a:rPr>
              <a:t>2013</a:t>
            </a:r>
            <a:r>
              <a:rPr lang="hu-HU" sz="2000" u="sng" dirty="0">
                <a:hlinkClick r:id="rId2"/>
              </a:rPr>
              <a:t>. július 1-től</a:t>
            </a:r>
            <a:endParaRPr lang="hu-HU" sz="2000" u="sng" dirty="0"/>
          </a:p>
          <a:p>
            <a:pPr marL="0" lvl="0" indent="0">
              <a:buNone/>
            </a:pPr>
            <a:r>
              <a:rPr lang="hu-HU" sz="2000" u="sng" dirty="0">
                <a:hlinkClick r:id="rId3"/>
              </a:rPr>
              <a:t>2007. június 1-től 2013. június 30-ig</a:t>
            </a:r>
            <a:endParaRPr lang="hu-HU" sz="2000" u="sng" dirty="0"/>
          </a:p>
          <a:p>
            <a:pPr marL="0" lvl="0" indent="0">
              <a:buNone/>
            </a:pPr>
            <a:r>
              <a:rPr lang="hu-HU" sz="2000" u="sng" dirty="0">
                <a:hlinkClick r:id="rId4"/>
              </a:rPr>
              <a:t>2002. április 1-től 2007. május 31-ig</a:t>
            </a:r>
            <a:endParaRPr lang="hu-HU" sz="2000" u="sng" dirty="0"/>
          </a:p>
          <a:p>
            <a:pPr marL="0" lvl="0" indent="0">
              <a:buNone/>
            </a:pPr>
            <a:r>
              <a:rPr lang="hu-HU" sz="2000" u="sng" dirty="0">
                <a:hlinkClick r:id="rId5"/>
              </a:rPr>
              <a:t>1999. március 1-től 2002. március 31-ig</a:t>
            </a:r>
            <a:endParaRPr lang="hu-HU" sz="2000" u="sng" dirty="0"/>
          </a:p>
          <a:p>
            <a:pPr marL="0" lvl="0" indent="0">
              <a:buNone/>
            </a:pPr>
            <a:r>
              <a:rPr lang="hu-HU" sz="2000" u="sng" dirty="0">
                <a:hlinkClick r:id="rId6"/>
              </a:rPr>
              <a:t>1997. szeptember 15-től 1999. február 28-ig</a:t>
            </a:r>
            <a:endParaRPr lang="hu-HU" sz="2000" u="sng" dirty="0"/>
          </a:p>
          <a:p>
            <a:pPr marL="0" lvl="0" indent="0">
              <a:buNone/>
            </a:pPr>
            <a:r>
              <a:rPr lang="hu-HU" sz="2000" u="sng" dirty="0">
                <a:hlinkClick r:id="rId7"/>
              </a:rPr>
              <a:t>1993. május 15-től 1997. szeptember 14-ig</a:t>
            </a:r>
            <a:endParaRPr lang="hu-HU" sz="2000" u="sng" dirty="0"/>
          </a:p>
          <a:p>
            <a:pPr marL="0" lvl="0" indent="0">
              <a:buNone/>
            </a:pPr>
            <a:r>
              <a:rPr lang="hu-HU" sz="2000" u="sng" dirty="0">
                <a:hlinkClick r:id="rId8"/>
              </a:rPr>
              <a:t>1988. január 1-től 1993. május 14-ig</a:t>
            </a:r>
            <a:endParaRPr lang="hu-HU" sz="2000" u="sng" dirty="0"/>
          </a:p>
          <a:p>
            <a:pPr marL="0" lvl="0" indent="0">
              <a:buNone/>
            </a:pPr>
            <a:r>
              <a:rPr lang="hu-HU" sz="2000" u="sng" dirty="0">
                <a:hlinkClick r:id="rId9"/>
              </a:rPr>
              <a:t>1979. július 1-től 1987. december 31-ig</a:t>
            </a:r>
            <a:endParaRPr lang="hu-HU" sz="2000" u="sng" dirty="0"/>
          </a:p>
          <a:p>
            <a:pPr marL="0" lvl="0" indent="0">
              <a:buNone/>
            </a:pPr>
            <a:r>
              <a:rPr lang="hu-HU" sz="2000" u="sng" dirty="0">
                <a:hlinkClick r:id="rId10"/>
              </a:rPr>
              <a:t>1972. január 1-től 1979. június 30-ig</a:t>
            </a:r>
            <a:endParaRPr lang="hu-HU" sz="2000" u="sng" dirty="0"/>
          </a:p>
          <a:p>
            <a:pPr marL="0" lvl="0" indent="0">
              <a:buNone/>
            </a:pPr>
            <a:r>
              <a:rPr lang="hu-HU" sz="2000" u="sng" dirty="0">
                <a:hlinkClick r:id="rId11"/>
              </a:rPr>
              <a:t>1962. július 1-től 1971. december 31-ig</a:t>
            </a:r>
            <a:endParaRPr lang="hu-HU" sz="2000" u="sng" dirty="0"/>
          </a:p>
        </p:txBody>
      </p:sp>
    </p:spTree>
    <p:extLst>
      <p:ext uri="{BB962C8B-B14F-4D97-AF65-F5344CB8AC3E}">
        <p14:creationId xmlns:p14="http://schemas.microsoft.com/office/powerpoint/2010/main" val="349195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116632"/>
            <a:ext cx="8784976" cy="1008112"/>
          </a:xfrm>
        </p:spPr>
        <p:txBody>
          <a:bodyPr>
            <a:noAutofit/>
          </a:bodyPr>
          <a:lstStyle/>
          <a:p>
            <a:r>
              <a:rPr lang="hu-HU" sz="2100" b="1" dirty="0"/>
              <a:t>1962. július 1-től 1971. december 31-ig hatályos:</a:t>
            </a:r>
            <a:br>
              <a:rPr lang="hu-HU" sz="2100" b="1" dirty="0"/>
            </a:br>
            <a:r>
              <a:rPr lang="hu-HU" sz="2100" b="1" dirty="0"/>
              <a:t>1961. évi V. törvény </a:t>
            </a:r>
            <a:r>
              <a:rPr lang="hu-HU" sz="2100" b="1" dirty="0" smtClean="0"/>
              <a:t/>
            </a:r>
            <a:br>
              <a:rPr lang="hu-HU" sz="2100" b="1" dirty="0" smtClean="0"/>
            </a:br>
            <a:r>
              <a:rPr lang="hu-HU" sz="2100" b="1" dirty="0" smtClean="0"/>
              <a:t>a </a:t>
            </a:r>
            <a:r>
              <a:rPr lang="hu-HU" sz="2100" b="1" dirty="0"/>
              <a:t>Magyar </a:t>
            </a:r>
            <a:r>
              <a:rPr lang="hu-HU" sz="2100" b="1" dirty="0" smtClean="0"/>
              <a:t>Népköztársaság Büntető </a:t>
            </a:r>
            <a:r>
              <a:rPr lang="hu-HU" sz="2100" b="1" dirty="0"/>
              <a:t>Törvénykönyvéről </a:t>
            </a:r>
          </a:p>
        </p:txBody>
      </p:sp>
      <p:sp>
        <p:nvSpPr>
          <p:cNvPr id="3" name="Tartalom helye 2"/>
          <p:cNvSpPr>
            <a:spLocks noGrp="1"/>
          </p:cNvSpPr>
          <p:nvPr>
            <p:ph sz="quarter" idx="1"/>
          </p:nvPr>
        </p:nvSpPr>
        <p:spPr>
          <a:xfrm>
            <a:off x="251520" y="1484784"/>
            <a:ext cx="8640960" cy="4896544"/>
          </a:xfrm>
        </p:spPr>
        <p:txBody>
          <a:bodyPr>
            <a:normAutofit/>
          </a:bodyPr>
          <a:lstStyle/>
          <a:p>
            <a:pPr marL="0" indent="0">
              <a:lnSpc>
                <a:spcPct val="110000"/>
              </a:lnSpc>
              <a:spcBef>
                <a:spcPts val="0"/>
              </a:spcBef>
              <a:buNone/>
            </a:pPr>
            <a:r>
              <a:rPr lang="hu-HU" b="1" dirty="0" smtClean="0"/>
              <a:t>Üzletszerű </a:t>
            </a:r>
            <a:r>
              <a:rPr lang="hu-HU" b="1" dirty="0"/>
              <a:t>kéjelgés</a:t>
            </a:r>
          </a:p>
          <a:p>
            <a:pPr marL="0" indent="0">
              <a:lnSpc>
                <a:spcPct val="110000"/>
              </a:lnSpc>
              <a:spcBef>
                <a:spcPts val="0"/>
              </a:spcBef>
              <a:buNone/>
            </a:pPr>
            <a:r>
              <a:rPr lang="hu-HU" dirty="0"/>
              <a:t>283. § (1) Aki a közösülést, természet elleni vagy egyéb fajtalanságot üzletszerűen folytatja, egy évig terjedő szabadságvesztéssel büntetendő. </a:t>
            </a:r>
            <a:br>
              <a:rPr lang="hu-HU" dirty="0"/>
            </a:br>
            <a:r>
              <a:rPr lang="hu-HU" dirty="0"/>
              <a:t>(2) A büntetés három évig terjedő szabadságvesztés, ha az elkövető visszaeső</a:t>
            </a:r>
            <a:r>
              <a:rPr lang="hu-HU" dirty="0" smtClean="0"/>
              <a:t>.</a:t>
            </a:r>
            <a:br>
              <a:rPr lang="hu-HU" dirty="0" smtClean="0"/>
            </a:br>
            <a:r>
              <a:rPr lang="hu-HU" b="1" dirty="0" smtClean="0"/>
              <a:t>Üzletszerű </a:t>
            </a:r>
            <a:r>
              <a:rPr lang="hu-HU" b="1" dirty="0"/>
              <a:t>kéjelgésre rábírás</a:t>
            </a:r>
          </a:p>
          <a:p>
            <a:pPr marL="0" indent="0">
              <a:lnSpc>
                <a:spcPct val="110000"/>
              </a:lnSpc>
              <a:spcBef>
                <a:spcPts val="0"/>
              </a:spcBef>
              <a:buNone/>
            </a:pPr>
            <a:r>
              <a:rPr lang="hu-HU" dirty="0"/>
              <a:t>284. § Aki mást üzletszerű kéjelgésre rábír, hat hónaptól öt évig terjedő szabadságvesztéssel büntetendő. </a:t>
            </a:r>
          </a:p>
        </p:txBody>
      </p:sp>
    </p:spTree>
    <p:extLst>
      <p:ext uri="{BB962C8B-B14F-4D97-AF65-F5344CB8AC3E}">
        <p14:creationId xmlns:p14="http://schemas.microsoft.com/office/powerpoint/2010/main" val="930150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179512" y="188641"/>
            <a:ext cx="8605713" cy="6193110"/>
          </a:xfrm>
        </p:spPr>
        <p:txBody>
          <a:bodyPr>
            <a:noAutofit/>
          </a:bodyPr>
          <a:lstStyle/>
          <a:p>
            <a:pPr marL="0" indent="0">
              <a:spcBef>
                <a:spcPts val="0"/>
              </a:spcBef>
              <a:buNone/>
            </a:pPr>
            <a:r>
              <a:rPr lang="hu-HU" sz="2400" b="1" dirty="0"/>
              <a:t>Üzletszerű kéjelgés elősegítése</a:t>
            </a:r>
          </a:p>
          <a:p>
            <a:pPr marL="0" indent="0">
              <a:spcBef>
                <a:spcPts val="0"/>
              </a:spcBef>
              <a:buNone/>
            </a:pPr>
            <a:r>
              <a:rPr lang="hu-HU" sz="2400" dirty="0"/>
              <a:t>285. § (1) Aki lakását üzletszerű kéjelgés céljára másnak rendelkezésére bocsátja, három évig terjedő szabadságvesztéssel büntetendő. </a:t>
            </a:r>
            <a:br>
              <a:rPr lang="hu-HU" sz="2400" dirty="0"/>
            </a:br>
            <a:r>
              <a:rPr lang="hu-HU" sz="2400" dirty="0"/>
              <a:t>(2) Ugyanígy büntetendő, aki bordélyházat tart fenn vagy vezet, avagy az annak fenntartásához szükséges anyagi eszközöket szolgáltatja, illetőleg az anyagi eszközök szolgáltatásában </a:t>
            </a:r>
            <a:r>
              <a:rPr lang="hu-HU" sz="2400" dirty="0" smtClean="0"/>
              <a:t>részt vesz</a:t>
            </a:r>
            <a:r>
              <a:rPr lang="hu-HU" sz="2400" dirty="0"/>
              <a:t>. </a:t>
            </a:r>
          </a:p>
          <a:p>
            <a:pPr marL="0" indent="0">
              <a:spcBef>
                <a:spcPts val="0"/>
              </a:spcBef>
              <a:buNone/>
            </a:pPr>
            <a:endParaRPr lang="hu-HU" sz="2400" dirty="0" smtClean="0"/>
          </a:p>
          <a:p>
            <a:pPr marL="0" indent="0">
              <a:spcBef>
                <a:spcPts val="0"/>
              </a:spcBef>
              <a:buNone/>
            </a:pPr>
            <a:r>
              <a:rPr lang="hu-HU" sz="2400" b="1" dirty="0" smtClean="0"/>
              <a:t>Kitartottság</a:t>
            </a:r>
            <a:endParaRPr lang="hu-HU" sz="2400" b="1" dirty="0"/>
          </a:p>
          <a:p>
            <a:pPr marL="0" indent="0">
              <a:spcBef>
                <a:spcPts val="0"/>
              </a:spcBef>
              <a:buNone/>
            </a:pPr>
            <a:r>
              <a:rPr lang="hu-HU" sz="2400" dirty="0"/>
              <a:t>286. § (1) Aki egészben vagy részben olyan személlyel tartatja ki magát, aki üzletszerű kéjelgést folytat, három évig terjedő szabadságvesztéssel büntetendő. </a:t>
            </a:r>
            <a:br>
              <a:rPr lang="hu-HU" sz="2400" dirty="0"/>
            </a:br>
            <a:r>
              <a:rPr lang="hu-HU" sz="2400" dirty="0"/>
              <a:t>(2) A büntetés hat hónaptól öt évig terjedő szabadságvesztés, ha az elkövető visszaeső</a:t>
            </a:r>
            <a:r>
              <a:rPr lang="hu-HU" sz="2400" dirty="0" smtClean="0"/>
              <a:t>.</a:t>
            </a:r>
            <a:endParaRPr lang="hu-HU" sz="2400" dirty="0"/>
          </a:p>
        </p:txBody>
      </p:sp>
    </p:spTree>
    <p:extLst>
      <p:ext uri="{BB962C8B-B14F-4D97-AF65-F5344CB8AC3E}">
        <p14:creationId xmlns:p14="http://schemas.microsoft.com/office/powerpoint/2010/main" val="3113323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179512" y="116633"/>
            <a:ext cx="8712968" cy="6264696"/>
          </a:xfrm>
        </p:spPr>
        <p:txBody>
          <a:bodyPr>
            <a:noAutofit/>
          </a:bodyPr>
          <a:lstStyle/>
          <a:p>
            <a:pPr marL="0" indent="0">
              <a:spcBef>
                <a:spcPts val="0"/>
              </a:spcBef>
              <a:buNone/>
            </a:pPr>
            <a:r>
              <a:rPr lang="hu-HU" sz="2200" b="1" dirty="0"/>
              <a:t>Kerítés</a:t>
            </a:r>
          </a:p>
          <a:p>
            <a:pPr marL="0" indent="0">
              <a:spcBef>
                <a:spcPts val="0"/>
              </a:spcBef>
              <a:buNone/>
            </a:pPr>
            <a:r>
              <a:rPr lang="hu-HU" sz="2200" dirty="0"/>
              <a:t>287. § (1) Aki valakit házasságon kívül közösülésre, természet elleni vagy egyéb fajtalanságra más részére haszonszerzés céljából megszerez, három évig terjedő szabadságvesztéssel büntetendő. </a:t>
            </a:r>
            <a:br>
              <a:rPr lang="hu-HU" sz="2200" dirty="0"/>
            </a:br>
            <a:r>
              <a:rPr lang="hu-HU" sz="2200" dirty="0"/>
              <a:t>(2) A büntetés hat hónaptól öt évig terjedő szabadságvesztés, ha az elkövető </a:t>
            </a:r>
            <a:br>
              <a:rPr lang="hu-HU" sz="2200" dirty="0"/>
            </a:br>
            <a:r>
              <a:rPr lang="hu-HU" sz="2200" dirty="0"/>
              <a:t>a) kerítéssel üzletszerűen foglalkozik, vagy </a:t>
            </a:r>
            <a:br>
              <a:rPr lang="hu-HU" sz="2200" dirty="0"/>
            </a:br>
            <a:r>
              <a:rPr lang="hu-HU" sz="2200" dirty="0"/>
              <a:t>b) visszaeső</a:t>
            </a:r>
            <a:r>
              <a:rPr lang="hu-HU" sz="2200" dirty="0" smtClean="0"/>
              <a:t>.</a:t>
            </a:r>
            <a:r>
              <a:rPr lang="hu-HU" sz="2200" dirty="0"/>
              <a:t/>
            </a:r>
            <a:br>
              <a:rPr lang="hu-HU" sz="2200" dirty="0"/>
            </a:br>
            <a:r>
              <a:rPr lang="hu-HU" sz="2200" dirty="0"/>
              <a:t>(3) A büntetés két évtől nyolc évig terjedő szabadságvesztés, ha a kerítést </a:t>
            </a:r>
            <a:br>
              <a:rPr lang="hu-HU" sz="2200" dirty="0"/>
            </a:br>
            <a:r>
              <a:rPr lang="hu-HU" sz="2200" dirty="0"/>
              <a:t>a) az elkövető hozzátartozója, avagy nevelése, felügyelete vagy gondozása alatt álló, illetőleg huszadik életévét még be nem töltött személy sérelmére követte el; </a:t>
            </a:r>
            <a:br>
              <a:rPr lang="hu-HU" sz="2200" dirty="0"/>
            </a:br>
            <a:r>
              <a:rPr lang="hu-HU" sz="2200" dirty="0"/>
              <a:t>b) csalárdsággal, erőszakkal, avagy az élet vagy testi épség ellen irányuló közvetlen fenyegetéssel követték el. </a:t>
            </a:r>
            <a:br>
              <a:rPr lang="hu-HU" sz="2200" dirty="0"/>
            </a:br>
            <a:r>
              <a:rPr lang="hu-HU" sz="2200" dirty="0"/>
              <a:t>(4) Aki a (2) bekezdés a) pontja szerint minősülő kerítés elkövetésére szövetkezik, három évig terjedő szabadságvesztéssel büntetendő. </a:t>
            </a:r>
          </a:p>
        </p:txBody>
      </p:sp>
    </p:spTree>
    <p:extLst>
      <p:ext uri="{BB962C8B-B14F-4D97-AF65-F5344CB8AC3E}">
        <p14:creationId xmlns:p14="http://schemas.microsoft.com/office/powerpoint/2010/main" val="2088579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476672"/>
            <a:ext cx="8229600" cy="648072"/>
          </a:xfrm>
        </p:spPr>
        <p:txBody>
          <a:bodyPr>
            <a:noAutofit/>
          </a:bodyPr>
          <a:lstStyle/>
          <a:p>
            <a:r>
              <a:rPr lang="hu-HU" sz="4000" b="1" dirty="0" smtClean="0"/>
              <a:t>A törvény főbb változásai</a:t>
            </a:r>
            <a:endParaRPr lang="hu-HU" sz="4000" b="1" dirty="0"/>
          </a:p>
        </p:txBody>
      </p:sp>
      <p:sp>
        <p:nvSpPr>
          <p:cNvPr id="3" name="Tartalom helye 2"/>
          <p:cNvSpPr>
            <a:spLocks noGrp="1"/>
          </p:cNvSpPr>
          <p:nvPr>
            <p:ph sz="quarter" idx="1"/>
          </p:nvPr>
        </p:nvSpPr>
        <p:spPr>
          <a:xfrm>
            <a:off x="251520" y="1412776"/>
            <a:ext cx="8712968" cy="4824536"/>
          </a:xfrm>
        </p:spPr>
        <p:txBody>
          <a:bodyPr>
            <a:noAutofit/>
          </a:bodyPr>
          <a:lstStyle/>
          <a:p>
            <a:pPr marL="0" indent="0" algn="just">
              <a:spcBef>
                <a:spcPts val="0"/>
              </a:spcBef>
              <a:buNone/>
            </a:pPr>
            <a:r>
              <a:rPr lang="hu-HU" sz="2600" b="1" dirty="0" smtClean="0"/>
              <a:t>1972. - </a:t>
            </a:r>
            <a:r>
              <a:rPr lang="hu-HU" sz="2600" dirty="0"/>
              <a:t>Növelte a büntetésként kiszabható szabadságvesztés </a:t>
            </a:r>
            <a:r>
              <a:rPr lang="hu-HU" sz="2600" dirty="0" smtClean="0"/>
              <a:t>időtartamát 6 hónaptól 5 évig helyett </a:t>
            </a:r>
            <a:r>
              <a:rPr lang="hu-HU" sz="2600" i="1" dirty="0" smtClean="0"/>
              <a:t>egy évtől </a:t>
            </a:r>
            <a:r>
              <a:rPr lang="hu-HU" sz="2600" dirty="0" smtClean="0"/>
              <a:t>öt évig terjedő szabadságvesztésre az üzletszerű </a:t>
            </a:r>
            <a:r>
              <a:rPr lang="hu-HU" sz="2600" dirty="0"/>
              <a:t>kéjelgésre </a:t>
            </a:r>
            <a:r>
              <a:rPr lang="hu-HU" sz="2600" dirty="0" smtClean="0"/>
              <a:t>rábírásnál, a kitartottságnál, és a kerítésnél.</a:t>
            </a:r>
            <a:endParaRPr lang="hu-HU" sz="2600" dirty="0"/>
          </a:p>
          <a:p>
            <a:pPr marL="0" indent="0">
              <a:spcBef>
                <a:spcPts val="0"/>
              </a:spcBef>
              <a:buNone/>
            </a:pPr>
            <a:r>
              <a:rPr lang="hu-HU" sz="2600" b="1" dirty="0"/>
              <a:t>1979. </a:t>
            </a:r>
            <a:r>
              <a:rPr lang="hu-HU" sz="2600" b="1" dirty="0" smtClean="0"/>
              <a:t>- </a:t>
            </a:r>
            <a:r>
              <a:rPr lang="hu-HU" sz="2600" dirty="0"/>
              <a:t>A szabadságvesztés </a:t>
            </a:r>
            <a:r>
              <a:rPr lang="hu-HU" sz="2600" dirty="0" smtClean="0"/>
              <a:t>büntetés </a:t>
            </a:r>
            <a:r>
              <a:rPr lang="hu-HU" sz="2600" dirty="0"/>
              <a:t>mellett javító-nevelő munkát és pénzbüntetést is kilátásba helyez. M</a:t>
            </a:r>
            <a:r>
              <a:rPr lang="hu-HU" sz="2600" dirty="0" smtClean="0"/>
              <a:t>ellékbüntetésként </a:t>
            </a:r>
            <a:r>
              <a:rPr lang="hu-HU" sz="2600" dirty="0"/>
              <a:t>kitiltás kiszabását is </a:t>
            </a:r>
            <a:r>
              <a:rPr lang="hu-HU" sz="2600" dirty="0" smtClean="0"/>
              <a:t>lehetővé teszi. A </a:t>
            </a:r>
            <a:r>
              <a:rPr lang="hu-HU" sz="2600" dirty="0"/>
              <a:t>sértettek életkorát tizennyolc évre csökkentette a korábbi húsz évről</a:t>
            </a:r>
            <a:r>
              <a:rPr lang="hu-HU" sz="2600" dirty="0" smtClean="0"/>
              <a:t>.</a:t>
            </a:r>
            <a:endParaRPr lang="hu-HU" sz="2600" b="1" dirty="0"/>
          </a:p>
          <a:p>
            <a:pPr marL="0" indent="0">
              <a:spcBef>
                <a:spcPts val="0"/>
              </a:spcBef>
              <a:buNone/>
            </a:pPr>
            <a:r>
              <a:rPr lang="hu-HU" sz="2600" b="1" dirty="0"/>
              <a:t>1988. </a:t>
            </a:r>
            <a:r>
              <a:rPr lang="hu-HU" sz="2600" b="1" dirty="0" smtClean="0"/>
              <a:t>- </a:t>
            </a:r>
            <a:r>
              <a:rPr lang="hu-HU" sz="2600" dirty="0" smtClean="0"/>
              <a:t>Egy </a:t>
            </a:r>
            <a:r>
              <a:rPr lang="hu-HU" sz="2600" dirty="0"/>
              <a:t>évről két évre növeli  a büntetésként kiszabható szabadságvesztés időtartamát.</a:t>
            </a:r>
          </a:p>
        </p:txBody>
      </p:sp>
    </p:spTree>
    <p:extLst>
      <p:ext uri="{BB962C8B-B14F-4D97-AF65-F5344CB8AC3E}">
        <p14:creationId xmlns:p14="http://schemas.microsoft.com/office/powerpoint/2010/main" val="85884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179512" y="2060575"/>
            <a:ext cx="8784976" cy="3384550"/>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hu-HU" sz="3600" b="1" dirty="0"/>
          </a:p>
          <a:p>
            <a:pPr marL="0" indent="0" algn="ctr">
              <a:buNone/>
            </a:pPr>
            <a:r>
              <a:rPr lang="hu-HU" sz="3600" b="1" dirty="0" smtClean="0"/>
              <a:t>Vágyakozni fogsz a férfi után, és ő uralkodni fog rajtad. </a:t>
            </a:r>
            <a:r>
              <a:rPr lang="hu-HU" sz="3600" b="1" dirty="0" err="1" smtClean="0"/>
              <a:t>Ter</a:t>
            </a:r>
            <a:r>
              <a:rPr lang="hu-HU" sz="3600" b="1" dirty="0" smtClean="0"/>
              <a:t> 3,16</a:t>
            </a:r>
            <a:endParaRPr lang="hu-HU" sz="3600" b="1" dirty="0"/>
          </a:p>
        </p:txBody>
      </p:sp>
    </p:spTree>
    <p:extLst>
      <p:ext uri="{BB962C8B-B14F-4D97-AF65-F5344CB8AC3E}">
        <p14:creationId xmlns:p14="http://schemas.microsoft.com/office/powerpoint/2010/main" val="3480549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78098"/>
          </a:xfrm>
        </p:spPr>
        <p:txBody>
          <a:bodyPr>
            <a:noAutofit/>
          </a:bodyPr>
          <a:lstStyle/>
          <a:p>
            <a:r>
              <a:rPr lang="hu-HU" sz="4000" b="1" dirty="0"/>
              <a:t>A törvény főbb változásai</a:t>
            </a:r>
          </a:p>
        </p:txBody>
      </p:sp>
      <p:sp>
        <p:nvSpPr>
          <p:cNvPr id="3" name="Tartalom helye 2"/>
          <p:cNvSpPr>
            <a:spLocks noGrp="1"/>
          </p:cNvSpPr>
          <p:nvPr>
            <p:ph sz="quarter" idx="1"/>
          </p:nvPr>
        </p:nvSpPr>
        <p:spPr>
          <a:xfrm>
            <a:off x="251520" y="1484784"/>
            <a:ext cx="8712968" cy="4680520"/>
          </a:xfrm>
        </p:spPr>
        <p:txBody>
          <a:bodyPr>
            <a:noAutofit/>
          </a:bodyPr>
          <a:lstStyle/>
          <a:p>
            <a:pPr marL="0" indent="0">
              <a:spcBef>
                <a:spcPts val="0"/>
              </a:spcBef>
              <a:buNone/>
            </a:pPr>
            <a:r>
              <a:rPr lang="hu-HU" sz="2800" b="1" dirty="0"/>
              <a:t>1993. </a:t>
            </a:r>
            <a:r>
              <a:rPr lang="hu-HU" sz="2800" b="1" dirty="0" smtClean="0"/>
              <a:t>- </a:t>
            </a:r>
            <a:r>
              <a:rPr lang="hu-HU" sz="2800" dirty="0"/>
              <a:t>Az üzletszerű kéjelgés korábbi bűncselekményi minősítését az 1993. évi módosítás során megszűntette a </a:t>
            </a:r>
            <a:r>
              <a:rPr lang="hu-HU" sz="2800" dirty="0" smtClean="0"/>
              <a:t>jogalkotó. Emeli </a:t>
            </a:r>
            <a:r>
              <a:rPr lang="hu-HU" sz="2800" dirty="0"/>
              <a:t>a büntetések időtartamát</a:t>
            </a:r>
            <a:r>
              <a:rPr lang="hu-HU" sz="2800" dirty="0" smtClean="0"/>
              <a:t>.</a:t>
            </a:r>
          </a:p>
          <a:p>
            <a:pPr marL="0" indent="0">
              <a:spcBef>
                <a:spcPts val="0"/>
              </a:spcBef>
              <a:buNone/>
            </a:pPr>
            <a:endParaRPr lang="hu-HU" sz="2800" dirty="0"/>
          </a:p>
          <a:p>
            <a:pPr marL="0" indent="0">
              <a:spcBef>
                <a:spcPts val="0"/>
              </a:spcBef>
              <a:buNone/>
            </a:pPr>
            <a:r>
              <a:rPr lang="hu-HU" sz="2800" b="1" dirty="0"/>
              <a:t>1997. </a:t>
            </a:r>
            <a:r>
              <a:rPr lang="hu-HU" sz="2800" b="1" dirty="0" smtClean="0"/>
              <a:t>- </a:t>
            </a:r>
            <a:r>
              <a:rPr lang="hu-HU" sz="2800" dirty="0" smtClean="0"/>
              <a:t>Kiemelten </a:t>
            </a:r>
            <a:r>
              <a:rPr lang="hu-HU" sz="2800" dirty="0"/>
              <a:t>büntetni rendeli a bűnszervezet </a:t>
            </a:r>
            <a:r>
              <a:rPr lang="hu-HU" sz="2800" dirty="0" err="1"/>
              <a:t>tagjakénti</a:t>
            </a:r>
            <a:r>
              <a:rPr lang="hu-HU" sz="2800" dirty="0"/>
              <a:t> elkövetői </a:t>
            </a:r>
            <a:r>
              <a:rPr lang="hu-HU" sz="2800" dirty="0" smtClean="0"/>
              <a:t>alakzatot.</a:t>
            </a:r>
          </a:p>
          <a:p>
            <a:pPr marL="0" indent="0">
              <a:spcBef>
                <a:spcPts val="0"/>
              </a:spcBef>
              <a:buNone/>
            </a:pPr>
            <a:endParaRPr lang="hu-HU" sz="2800" dirty="0"/>
          </a:p>
          <a:p>
            <a:pPr marL="0" indent="0">
              <a:spcBef>
                <a:spcPts val="0"/>
              </a:spcBef>
              <a:buNone/>
            </a:pPr>
            <a:r>
              <a:rPr lang="hu-HU" sz="2800" b="1" dirty="0"/>
              <a:t>1999. </a:t>
            </a:r>
            <a:r>
              <a:rPr lang="hu-HU" sz="2800" b="1" dirty="0" smtClean="0"/>
              <a:t>- </a:t>
            </a:r>
            <a:r>
              <a:rPr lang="hu-HU" sz="2800" dirty="0"/>
              <a:t>Törvénybe foglalja az emberkereskedelem fogalmát</a:t>
            </a:r>
            <a:r>
              <a:rPr lang="hu-HU" sz="2800" dirty="0" smtClean="0"/>
              <a:t>.</a:t>
            </a:r>
            <a:endParaRPr lang="hu-HU" sz="2800" dirty="0"/>
          </a:p>
        </p:txBody>
      </p:sp>
    </p:spTree>
    <p:extLst>
      <p:ext uri="{BB962C8B-B14F-4D97-AF65-F5344CB8AC3E}">
        <p14:creationId xmlns:p14="http://schemas.microsoft.com/office/powerpoint/2010/main" val="4038334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179512" y="188640"/>
            <a:ext cx="8605713" cy="6335985"/>
          </a:xfrm>
        </p:spPr>
        <p:txBody>
          <a:bodyPr>
            <a:normAutofit fontScale="92500" lnSpcReduction="10000"/>
          </a:bodyPr>
          <a:lstStyle/>
          <a:p>
            <a:pPr marL="0" indent="0">
              <a:lnSpc>
                <a:spcPct val="110000"/>
              </a:lnSpc>
              <a:spcBef>
                <a:spcPts val="0"/>
              </a:spcBef>
              <a:buNone/>
            </a:pPr>
            <a:r>
              <a:rPr lang="hu-HU" b="1" i="1" dirty="0"/>
              <a:t>Emberkereskedelem</a:t>
            </a:r>
            <a:endParaRPr lang="hu-HU" b="1" dirty="0"/>
          </a:p>
          <a:p>
            <a:pPr marL="0" indent="0">
              <a:lnSpc>
                <a:spcPct val="110000"/>
              </a:lnSpc>
              <a:spcBef>
                <a:spcPts val="0"/>
              </a:spcBef>
              <a:buNone/>
            </a:pPr>
            <a:r>
              <a:rPr lang="hu-HU" i="1" dirty="0"/>
              <a:t>175/B. § (1) Aki mást elad, megvásárol, ellenszolgáltatás fejében átad, átvesz, más személyért elcserél, illetve e célra másnak megszerez, bűntettet követ el, és három évig terjedő szabadságvesztéssel büntetendő. </a:t>
            </a:r>
            <a:br>
              <a:rPr lang="hu-HU" i="1" dirty="0"/>
            </a:br>
            <a:r>
              <a:rPr lang="hu-HU" i="1" dirty="0"/>
              <a:t>(2) A büntetés egy évtől öt évig terjedő szabadságvesztés, ha a bűncselekményt </a:t>
            </a:r>
            <a:br>
              <a:rPr lang="hu-HU" i="1" dirty="0"/>
            </a:br>
            <a:r>
              <a:rPr lang="hu-HU" i="1" dirty="0"/>
              <a:t>a) </a:t>
            </a:r>
            <a:r>
              <a:rPr lang="hu-HU" i="1" dirty="0" err="1"/>
              <a:t>a</a:t>
            </a:r>
            <a:r>
              <a:rPr lang="hu-HU" i="1" dirty="0"/>
              <a:t> személyi szabadságától megfosztott személy sérelmére, </a:t>
            </a:r>
            <a:br>
              <a:rPr lang="hu-HU" i="1" dirty="0"/>
            </a:br>
            <a:r>
              <a:rPr lang="hu-HU" i="1" dirty="0"/>
              <a:t>b) a tizennyolcadik életévét be nem töltött személy sérelmére, </a:t>
            </a:r>
            <a:br>
              <a:rPr lang="hu-HU" i="1" dirty="0"/>
            </a:br>
            <a:r>
              <a:rPr lang="hu-HU" i="1" dirty="0"/>
              <a:t>c) munkavégzés végett, </a:t>
            </a:r>
            <a:br>
              <a:rPr lang="hu-HU" i="1" dirty="0"/>
            </a:br>
            <a:r>
              <a:rPr lang="hu-HU" i="1" dirty="0"/>
              <a:t>d) fajtalanság vagy közösülés, illetve mással való fajtalanság vagy közösülés végett </a:t>
            </a:r>
            <a:br>
              <a:rPr lang="hu-HU" i="1" dirty="0"/>
            </a:br>
            <a:r>
              <a:rPr lang="hu-HU" i="1" dirty="0"/>
              <a:t>követik el</a:t>
            </a:r>
            <a:r>
              <a:rPr lang="hu-HU" i="1" dirty="0" smtClean="0"/>
              <a:t>.</a:t>
            </a:r>
            <a:endParaRPr lang="hu-HU" dirty="0"/>
          </a:p>
        </p:txBody>
      </p:sp>
    </p:spTree>
    <p:extLst>
      <p:ext uri="{BB962C8B-B14F-4D97-AF65-F5344CB8AC3E}">
        <p14:creationId xmlns:p14="http://schemas.microsoft.com/office/powerpoint/2010/main" val="1257009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850106"/>
          </a:xfrm>
        </p:spPr>
        <p:txBody>
          <a:bodyPr>
            <a:noAutofit/>
          </a:bodyPr>
          <a:lstStyle/>
          <a:p>
            <a:r>
              <a:rPr lang="hu-HU" sz="4000" b="1" dirty="0"/>
              <a:t>A törvény főbb változásai</a:t>
            </a:r>
          </a:p>
        </p:txBody>
      </p:sp>
      <p:sp>
        <p:nvSpPr>
          <p:cNvPr id="3" name="Tartalom helye 2"/>
          <p:cNvSpPr>
            <a:spLocks noGrp="1"/>
          </p:cNvSpPr>
          <p:nvPr>
            <p:ph sz="quarter" idx="1"/>
          </p:nvPr>
        </p:nvSpPr>
        <p:spPr>
          <a:xfrm>
            <a:off x="179512" y="1527048"/>
            <a:ext cx="8784976" cy="4854280"/>
          </a:xfrm>
        </p:spPr>
        <p:txBody>
          <a:bodyPr>
            <a:normAutofit fontScale="85000" lnSpcReduction="10000"/>
          </a:bodyPr>
          <a:lstStyle/>
          <a:p>
            <a:pPr marL="0" indent="0">
              <a:lnSpc>
                <a:spcPct val="110000"/>
              </a:lnSpc>
              <a:spcBef>
                <a:spcPts val="0"/>
              </a:spcBef>
              <a:buNone/>
            </a:pPr>
            <a:r>
              <a:rPr lang="hu-HU" sz="2800" b="1" dirty="0"/>
              <a:t>2002. </a:t>
            </a:r>
            <a:r>
              <a:rPr lang="hu-HU" sz="2800" b="1" dirty="0" smtClean="0"/>
              <a:t>- </a:t>
            </a:r>
            <a:r>
              <a:rPr lang="hu-HU" sz="2800" dirty="0"/>
              <a:t>Az emberkereskedelem bűntettét kiegészíti az emberi test tiltott felhasználása fogalmával. Külön említi a toborzást, szállítást, </a:t>
            </a:r>
            <a:r>
              <a:rPr lang="hu-HU" sz="2800" dirty="0" smtClean="0"/>
              <a:t>elszállásolást</a:t>
            </a:r>
            <a:r>
              <a:rPr lang="hu-HU" sz="2800" dirty="0"/>
              <a:t>, elrejtést, mint elkövetési </a:t>
            </a:r>
            <a:r>
              <a:rPr lang="hu-HU" sz="2800" dirty="0" smtClean="0"/>
              <a:t>magatartást.</a:t>
            </a:r>
            <a:endParaRPr lang="hu-HU" sz="2800" dirty="0"/>
          </a:p>
          <a:p>
            <a:pPr marL="0" indent="0">
              <a:lnSpc>
                <a:spcPct val="110000"/>
              </a:lnSpc>
              <a:spcBef>
                <a:spcPts val="0"/>
              </a:spcBef>
              <a:buNone/>
            </a:pPr>
            <a:r>
              <a:rPr lang="hu-HU" sz="2800" b="1" dirty="0"/>
              <a:t>2007. </a:t>
            </a:r>
            <a:r>
              <a:rPr lang="hu-HU" sz="2800" b="1" dirty="0" smtClean="0"/>
              <a:t>- </a:t>
            </a:r>
            <a:r>
              <a:rPr lang="hu-HU" sz="2800" dirty="0" smtClean="0"/>
              <a:t>Bűncselekményként </a:t>
            </a:r>
            <a:r>
              <a:rPr lang="hu-HU" sz="2800" dirty="0"/>
              <a:t>rendeli büntetni  a megrontás és a tiltott pornográf felvétellel visszaélés elkövetői magatartásokat is</a:t>
            </a:r>
            <a:r>
              <a:rPr lang="hu-HU" sz="2800" dirty="0" smtClean="0"/>
              <a:t>.</a:t>
            </a:r>
          </a:p>
          <a:p>
            <a:pPr marL="0" indent="0">
              <a:lnSpc>
                <a:spcPct val="110000"/>
              </a:lnSpc>
              <a:spcBef>
                <a:spcPts val="0"/>
              </a:spcBef>
              <a:buNone/>
            </a:pPr>
            <a:endParaRPr lang="hu-HU" sz="2800" dirty="0"/>
          </a:p>
          <a:p>
            <a:pPr marL="0" indent="0">
              <a:lnSpc>
                <a:spcPct val="110000"/>
              </a:lnSpc>
              <a:spcBef>
                <a:spcPts val="0"/>
              </a:spcBef>
              <a:buNone/>
            </a:pPr>
            <a:r>
              <a:rPr lang="hu-HU" sz="2800" b="1" dirty="0"/>
              <a:t>Megrontás </a:t>
            </a:r>
            <a:r>
              <a:rPr lang="hu-HU" sz="2800" dirty="0"/>
              <a:t/>
            </a:r>
            <a:br>
              <a:rPr lang="hu-HU" sz="2800" dirty="0"/>
            </a:br>
            <a:r>
              <a:rPr lang="hu-HU" sz="2800" dirty="0"/>
              <a:t>(...) </a:t>
            </a:r>
            <a:br>
              <a:rPr lang="hu-HU" sz="2800" dirty="0"/>
            </a:br>
            <a:r>
              <a:rPr lang="hu-HU" sz="2800" i="1" dirty="0"/>
              <a:t>202/A. § (1) Aki tizennyolcadik életévét be nem töltött személlyel ellenszolgáltatás fejében közösül vagy fajtalankodik, bűntettet követ el, és három évig terjedő szabadságvesztéssel büntetendő.</a:t>
            </a:r>
            <a:r>
              <a:rPr lang="hu-HU" sz="2800" dirty="0"/>
              <a:t> </a:t>
            </a:r>
          </a:p>
        </p:txBody>
      </p:sp>
    </p:spTree>
    <p:extLst>
      <p:ext uri="{BB962C8B-B14F-4D97-AF65-F5344CB8AC3E}">
        <p14:creationId xmlns:p14="http://schemas.microsoft.com/office/powerpoint/2010/main" val="1198568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188641"/>
            <a:ext cx="8533705" cy="6264548"/>
          </a:xfrm>
        </p:spPr>
        <p:txBody>
          <a:bodyPr>
            <a:noAutofit/>
          </a:bodyPr>
          <a:lstStyle/>
          <a:p>
            <a:pPr marL="0" indent="0">
              <a:spcBef>
                <a:spcPts val="0"/>
              </a:spcBef>
              <a:buNone/>
            </a:pPr>
            <a:r>
              <a:rPr lang="hu-HU" sz="2400" b="1" dirty="0"/>
              <a:t>Tiltott pornográf felvétellel visszaélés bűntette: </a:t>
            </a:r>
          </a:p>
          <a:p>
            <a:pPr marL="0" indent="0">
              <a:spcBef>
                <a:spcPts val="0"/>
              </a:spcBef>
              <a:buNone/>
            </a:pPr>
            <a:r>
              <a:rPr lang="hu-HU" sz="2400" dirty="0"/>
              <a:t>204. § (1) Aki tizennyolcadik életévét be nem töltött személyről vagy személyekről pornográf felvételt megszerez, tart, bűntettet követ el, és három évig terjedő szabadságvesztéssel büntetendő. </a:t>
            </a:r>
            <a:br>
              <a:rPr lang="hu-HU" sz="2400" dirty="0"/>
            </a:br>
            <a:r>
              <a:rPr lang="hu-HU" sz="2400" dirty="0"/>
              <a:t>(2) Aki tizennyolcadik életévét be nem töltött személyről vagy személyekről pornográf felvételt kínál, átad vagy hozzáférhetővé tesz, bűntettet követ el, és öt évig terjedő szabadságvesztéssel büntetendő. </a:t>
            </a:r>
            <a:br>
              <a:rPr lang="hu-HU" sz="2400" dirty="0"/>
            </a:br>
            <a:r>
              <a:rPr lang="hu-HU" sz="2400" dirty="0"/>
              <a:t>(3) Aki tizennyolcadik életévét be nem töltött személyről vagy személyekről pornográf felvételt készít, forgalomba hoz, azzal kereskedik, illetőleg ilyen felvételt a nagy nyilvánosság számára hozzáférhetővé tesz, bűntettet követ el, és két évtől nyolc évig terjedő szabadságvesztéssel büntetendő. </a:t>
            </a:r>
          </a:p>
        </p:txBody>
      </p:sp>
    </p:spTree>
    <p:extLst>
      <p:ext uri="{BB962C8B-B14F-4D97-AF65-F5344CB8AC3E}">
        <p14:creationId xmlns:p14="http://schemas.microsoft.com/office/powerpoint/2010/main" val="2890461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850106"/>
          </a:xfrm>
        </p:spPr>
        <p:txBody>
          <a:bodyPr>
            <a:noAutofit/>
          </a:bodyPr>
          <a:lstStyle/>
          <a:p>
            <a:r>
              <a:rPr lang="hu-HU" sz="4000" b="1" dirty="0"/>
              <a:t>A törvény főbb változásai</a:t>
            </a:r>
          </a:p>
        </p:txBody>
      </p:sp>
      <p:sp>
        <p:nvSpPr>
          <p:cNvPr id="3" name="Tartalom helye 2"/>
          <p:cNvSpPr>
            <a:spLocks noGrp="1"/>
          </p:cNvSpPr>
          <p:nvPr>
            <p:ph sz="quarter" idx="1"/>
          </p:nvPr>
        </p:nvSpPr>
        <p:spPr>
          <a:xfrm>
            <a:off x="251520" y="1612210"/>
            <a:ext cx="8640960" cy="4697110"/>
          </a:xfrm>
        </p:spPr>
        <p:txBody>
          <a:bodyPr>
            <a:normAutofit lnSpcReduction="10000"/>
          </a:bodyPr>
          <a:lstStyle/>
          <a:p>
            <a:pPr marL="0" indent="0">
              <a:buNone/>
            </a:pPr>
            <a:r>
              <a:rPr lang="hu-HU" sz="2800" b="1" dirty="0"/>
              <a:t>2013</a:t>
            </a:r>
            <a:r>
              <a:rPr lang="hu-HU" sz="2800" b="1" dirty="0" smtClean="0"/>
              <a:t>.</a:t>
            </a:r>
          </a:p>
          <a:p>
            <a:pPr marL="0" indent="0">
              <a:buNone/>
            </a:pPr>
            <a:r>
              <a:rPr lang="hu-HU" sz="2800" dirty="0" smtClean="0"/>
              <a:t>2013</a:t>
            </a:r>
            <a:r>
              <a:rPr lang="hu-HU" sz="2800" dirty="0"/>
              <a:t>. július 1-jén lépett hatályba a Büntető </a:t>
            </a:r>
            <a:r>
              <a:rPr lang="hu-HU" sz="2800" dirty="0" smtClean="0"/>
              <a:t>törvénykönyvről </a:t>
            </a:r>
            <a:r>
              <a:rPr lang="hu-HU" sz="2800" dirty="0"/>
              <a:t>szóló 2012. évi C. törvény (ún.: Új Btk.), Magyarország ötödik büntető törvénykönyve, mely szigorú, ugyanakkor </a:t>
            </a:r>
            <a:r>
              <a:rPr lang="hu-HU" sz="2800" dirty="0" err="1"/>
              <a:t>tettarányos</a:t>
            </a:r>
            <a:r>
              <a:rPr lang="hu-HU" sz="2800" dirty="0"/>
              <a:t> büntetőjogi szemléletet tükröz.</a:t>
            </a:r>
            <a:br>
              <a:rPr lang="hu-HU" sz="2800" dirty="0"/>
            </a:br>
            <a:endParaRPr lang="hu-HU" sz="2800" dirty="0"/>
          </a:p>
          <a:p>
            <a:pPr marL="0" indent="0">
              <a:buNone/>
            </a:pPr>
            <a:r>
              <a:rPr lang="hu-HU" sz="2800" dirty="0"/>
              <a:t>A korábbi </a:t>
            </a:r>
            <a:r>
              <a:rPr lang="hu-HU" sz="2800" dirty="0" smtClean="0"/>
              <a:t>szabályzáshoz </a:t>
            </a:r>
            <a:r>
              <a:rPr lang="hu-HU" sz="2800" dirty="0"/>
              <a:t>képest felveszi az emberiesség elleni </a:t>
            </a:r>
            <a:r>
              <a:rPr lang="hu-HU" sz="2800" dirty="0" smtClean="0"/>
              <a:t>bűncselekményeket</a:t>
            </a:r>
            <a:r>
              <a:rPr lang="hu-HU" sz="2800" dirty="0"/>
              <a:t>, a védett személyek elleni erőszakot és a gyermekpornográfia fogalmát a törvénye.</a:t>
            </a:r>
          </a:p>
        </p:txBody>
      </p:sp>
    </p:spTree>
    <p:extLst>
      <p:ext uri="{BB962C8B-B14F-4D97-AF65-F5344CB8AC3E}">
        <p14:creationId xmlns:p14="http://schemas.microsoft.com/office/powerpoint/2010/main" val="2918709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0" y="228600"/>
            <a:ext cx="8534400" cy="758825"/>
          </a:xfrm>
        </p:spPr>
        <p:txBody>
          <a:bodyPr>
            <a:noAutofit/>
          </a:bodyPr>
          <a:lstStyle/>
          <a:p>
            <a:r>
              <a:rPr lang="hu-HU" sz="2800" b="1" dirty="0"/>
              <a:t> </a:t>
            </a:r>
          </a:p>
        </p:txBody>
      </p:sp>
      <p:sp>
        <p:nvSpPr>
          <p:cNvPr id="3" name="Tartalom helye 2"/>
          <p:cNvSpPr>
            <a:spLocks noGrp="1"/>
          </p:cNvSpPr>
          <p:nvPr>
            <p:ph sz="quarter" idx="4294967295"/>
          </p:nvPr>
        </p:nvSpPr>
        <p:spPr>
          <a:xfrm>
            <a:off x="323528" y="188641"/>
            <a:ext cx="8461697" cy="6193110"/>
          </a:xfrm>
        </p:spPr>
        <p:txBody>
          <a:bodyPr>
            <a:normAutofit fontScale="85000" lnSpcReduction="10000"/>
          </a:bodyPr>
          <a:lstStyle/>
          <a:p>
            <a:pPr marL="0" indent="0">
              <a:lnSpc>
                <a:spcPct val="120000"/>
              </a:lnSpc>
              <a:spcBef>
                <a:spcPts val="0"/>
              </a:spcBef>
              <a:buNone/>
            </a:pPr>
            <a:r>
              <a:rPr lang="hu-HU" sz="3800" b="1" dirty="0" smtClean="0"/>
              <a:t>Emberiesség </a:t>
            </a:r>
            <a:r>
              <a:rPr lang="hu-HU" sz="3800" b="1" dirty="0"/>
              <a:t>elleni bűncselekmény</a:t>
            </a:r>
          </a:p>
          <a:p>
            <a:pPr marL="0" indent="0">
              <a:lnSpc>
                <a:spcPct val="120000"/>
              </a:lnSpc>
              <a:spcBef>
                <a:spcPts val="0"/>
              </a:spcBef>
              <a:buNone/>
            </a:pPr>
            <a:r>
              <a:rPr lang="hu-HU" sz="3800" dirty="0"/>
              <a:t>143. § (1) Aki a lakosság elleni átfogó vagy módszeres támadás részeként </a:t>
            </a:r>
            <a:br>
              <a:rPr lang="hu-HU" sz="3800" dirty="0"/>
            </a:br>
            <a:r>
              <a:rPr lang="hu-HU" sz="3800" dirty="0"/>
              <a:t>(...) </a:t>
            </a:r>
            <a:br>
              <a:rPr lang="hu-HU" sz="3800" dirty="0"/>
            </a:br>
            <a:r>
              <a:rPr lang="hu-HU" sz="3800" dirty="0"/>
              <a:t>f) mást szexuális erőszakra vagy annak eltűrésére, prostitúcióra, magzat kihordására vagy magzatelhajtásra kényszerít, </a:t>
            </a:r>
            <a:br>
              <a:rPr lang="hu-HU" sz="3800" dirty="0"/>
            </a:br>
            <a:r>
              <a:rPr lang="hu-HU" sz="3800" dirty="0"/>
              <a:t>(...) </a:t>
            </a:r>
            <a:br>
              <a:rPr lang="hu-HU" sz="3800" dirty="0"/>
            </a:br>
            <a:r>
              <a:rPr lang="hu-HU" sz="3800" dirty="0"/>
              <a:t>bűntett miatt tíz évtől húsz évig terjedő vagy életfogytig tartó szabadságvesztéssel büntetendő. </a:t>
            </a:r>
          </a:p>
        </p:txBody>
      </p:sp>
    </p:spTree>
    <p:extLst>
      <p:ext uri="{BB962C8B-B14F-4D97-AF65-F5344CB8AC3E}">
        <p14:creationId xmlns:p14="http://schemas.microsoft.com/office/powerpoint/2010/main" val="3185049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188640"/>
            <a:ext cx="8533705" cy="6193110"/>
          </a:xfrm>
        </p:spPr>
        <p:txBody>
          <a:bodyPr>
            <a:normAutofit/>
          </a:bodyPr>
          <a:lstStyle/>
          <a:p>
            <a:pPr marL="0" indent="0">
              <a:spcBef>
                <a:spcPts val="0"/>
              </a:spcBef>
              <a:buNone/>
            </a:pPr>
            <a:r>
              <a:rPr lang="hu-HU" sz="2800" b="1" dirty="0" smtClean="0"/>
              <a:t>A védett </a:t>
            </a:r>
            <a:r>
              <a:rPr lang="hu-HU" sz="2800" b="1" dirty="0"/>
              <a:t>személyek elleni </a:t>
            </a:r>
            <a:r>
              <a:rPr lang="hu-HU" sz="2800" b="1" dirty="0" smtClean="0"/>
              <a:t>erőszak</a:t>
            </a:r>
            <a:endParaRPr lang="hu-HU" sz="2800" b="1" dirty="0"/>
          </a:p>
          <a:p>
            <a:pPr marL="0" indent="0">
              <a:spcBef>
                <a:spcPts val="0"/>
              </a:spcBef>
              <a:buNone/>
            </a:pPr>
            <a:r>
              <a:rPr lang="hu-HU" sz="2800" dirty="0"/>
              <a:t>149. § (...) </a:t>
            </a:r>
            <a:br>
              <a:rPr lang="hu-HU" sz="2800" dirty="0"/>
            </a:br>
            <a:r>
              <a:rPr lang="hu-HU" sz="2800" dirty="0"/>
              <a:t>(2) Aki háború idején védett személyt </a:t>
            </a:r>
            <a:br>
              <a:rPr lang="hu-HU" sz="2800" dirty="0"/>
            </a:br>
            <a:r>
              <a:rPr lang="hu-HU" sz="2800" dirty="0"/>
              <a:t>(...) </a:t>
            </a:r>
            <a:br>
              <a:rPr lang="hu-HU" sz="2800" dirty="0"/>
            </a:br>
            <a:r>
              <a:rPr lang="hu-HU" sz="2800" dirty="0"/>
              <a:t>c) szexuális erőszakra vagy annak eltűrésére, prostitúcióra, magzat kihordására vagy magzatelhajtásra kényszerít, </a:t>
            </a:r>
            <a:br>
              <a:rPr lang="hu-HU" sz="2800" dirty="0"/>
            </a:br>
            <a:r>
              <a:rPr lang="hu-HU" sz="2800" dirty="0"/>
              <a:t>(...) </a:t>
            </a:r>
            <a:br>
              <a:rPr lang="hu-HU" sz="2800" dirty="0"/>
            </a:br>
            <a:r>
              <a:rPr lang="hu-HU" sz="2800" dirty="0"/>
              <a:t>tíz évtől húsz évig terjedő vagy életfogytig tartó szabadságvesztéssel büntetendő. </a:t>
            </a:r>
          </a:p>
        </p:txBody>
      </p:sp>
    </p:spTree>
    <p:extLst>
      <p:ext uri="{BB962C8B-B14F-4D97-AF65-F5344CB8AC3E}">
        <p14:creationId xmlns:p14="http://schemas.microsoft.com/office/powerpoint/2010/main" val="2876021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8"/>
            <a:ext cx="8533705" cy="6048077"/>
          </a:xfrm>
        </p:spPr>
        <p:txBody>
          <a:bodyPr>
            <a:normAutofit/>
          </a:bodyPr>
          <a:lstStyle/>
          <a:p>
            <a:pPr marL="0" indent="0">
              <a:spcBef>
                <a:spcPts val="0"/>
              </a:spcBef>
              <a:buNone/>
            </a:pPr>
            <a:r>
              <a:rPr lang="hu-HU" sz="2800" b="1" dirty="0" smtClean="0"/>
              <a:t>Gyermekpornográfia</a:t>
            </a:r>
          </a:p>
          <a:p>
            <a:pPr marL="0" indent="0">
              <a:spcBef>
                <a:spcPts val="0"/>
              </a:spcBef>
              <a:buNone/>
            </a:pPr>
            <a:r>
              <a:rPr lang="hu-HU" sz="2800" dirty="0" smtClean="0"/>
              <a:t>204</a:t>
            </a:r>
            <a:r>
              <a:rPr lang="hu-HU" sz="2800" dirty="0"/>
              <a:t>. § (1) Aki tizennyolcadik életévét be nem töltött személyről vagy személyekről pornográf felvételt </a:t>
            </a:r>
            <a:br>
              <a:rPr lang="hu-HU" sz="2800" dirty="0"/>
            </a:br>
            <a:r>
              <a:rPr lang="hu-HU" sz="2800" dirty="0"/>
              <a:t>a) megszerez vagy tart, bűntett miatt három évig, </a:t>
            </a:r>
            <a:br>
              <a:rPr lang="hu-HU" sz="2800" dirty="0"/>
            </a:br>
            <a:r>
              <a:rPr lang="hu-HU" sz="2800" dirty="0"/>
              <a:t>b) készít, kínál, átad vagy hozzáférhetővé tesz, egy évtől öt évig, </a:t>
            </a:r>
            <a:br>
              <a:rPr lang="hu-HU" sz="2800" dirty="0"/>
            </a:br>
            <a:r>
              <a:rPr lang="hu-HU" sz="2800" dirty="0"/>
              <a:t>c) forgalomba hoz, azzal kereskedik, illetve ilyen felvételt a nagy nyilvánosság számára hozzáférhetővé tesz, két évtől nyolc évig </a:t>
            </a:r>
            <a:br>
              <a:rPr lang="hu-HU" sz="2800" dirty="0"/>
            </a:br>
            <a:r>
              <a:rPr lang="hu-HU" sz="2800" dirty="0"/>
              <a:t>terjedő szabadságvesztéssel büntetendő.</a:t>
            </a:r>
            <a:r>
              <a:rPr lang="hu-HU" dirty="0"/>
              <a:t> </a:t>
            </a:r>
          </a:p>
        </p:txBody>
      </p:sp>
    </p:spTree>
    <p:extLst>
      <p:ext uri="{BB962C8B-B14F-4D97-AF65-F5344CB8AC3E}">
        <p14:creationId xmlns:p14="http://schemas.microsoft.com/office/powerpoint/2010/main" val="3470891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116632"/>
            <a:ext cx="9036496" cy="936104"/>
          </a:xfrm>
        </p:spPr>
        <p:txBody>
          <a:bodyPr>
            <a:noAutofit/>
          </a:bodyPr>
          <a:lstStyle/>
          <a:p>
            <a:r>
              <a:rPr lang="hu-HU" sz="2400" b="1" dirty="0" smtClean="0"/>
              <a:t>Magyarországon ma hatályban lévő</a:t>
            </a:r>
            <a:br>
              <a:rPr lang="hu-HU" sz="2400" b="1" dirty="0" smtClean="0"/>
            </a:br>
            <a:r>
              <a:rPr lang="hu-HU" sz="2400" b="1" dirty="0"/>
              <a:t>a</a:t>
            </a:r>
            <a:r>
              <a:rPr lang="hu-HU" sz="2400" b="1" dirty="0" smtClean="0"/>
              <a:t> </a:t>
            </a:r>
            <a:r>
              <a:rPr lang="hu-HU" sz="2400" b="1" dirty="0"/>
              <a:t>prostitúcióra vonatkozó </a:t>
            </a:r>
            <a:r>
              <a:rPr lang="hu-HU" sz="2400" b="1" dirty="0" smtClean="0"/>
              <a:t>szabálysértési rendelkezések</a:t>
            </a:r>
            <a:endParaRPr lang="hu-HU" sz="2400" b="1" i="1" dirty="0"/>
          </a:p>
        </p:txBody>
      </p:sp>
      <p:sp>
        <p:nvSpPr>
          <p:cNvPr id="3" name="Tartalom helye 2"/>
          <p:cNvSpPr>
            <a:spLocks noGrp="1"/>
          </p:cNvSpPr>
          <p:nvPr>
            <p:ph sz="quarter" idx="1"/>
          </p:nvPr>
        </p:nvSpPr>
        <p:spPr>
          <a:xfrm>
            <a:off x="251520" y="1556792"/>
            <a:ext cx="8712968" cy="4569371"/>
          </a:xfrm>
        </p:spPr>
        <p:txBody>
          <a:bodyPr>
            <a:normAutofit/>
          </a:bodyPr>
          <a:lstStyle/>
          <a:p>
            <a:pPr marL="0" indent="0" algn="just">
              <a:spcBef>
                <a:spcPts val="0"/>
              </a:spcBef>
              <a:buNone/>
            </a:pPr>
            <a:r>
              <a:rPr lang="hu-HU" sz="3200" dirty="0"/>
              <a:t>A prostitúcióhoz kapcsolódó magatartások szabálysértési alakzatait </a:t>
            </a:r>
            <a:r>
              <a:rPr lang="hu-HU" sz="3200" dirty="0" smtClean="0"/>
              <a:t>jelenleg</a:t>
            </a:r>
            <a:r>
              <a:rPr lang="hu-HU" sz="3200" dirty="0"/>
              <a:t> a szabálysértésekről, szabálysértési eljárásról és a szabálysértési nyilvántartási rendszerről szóló 2012. évi II. </a:t>
            </a:r>
            <a:r>
              <a:rPr lang="hu-HU" sz="3200" dirty="0" smtClean="0"/>
              <a:t>törvény rendeli </a:t>
            </a:r>
            <a:r>
              <a:rPr lang="hu-HU" sz="3200" dirty="0"/>
              <a:t>büntetni, mely az egyes szabálysértések között külön nevesíti a tiltott prostitúció és a szexuális szolgáltatásra való felhívás tilalmát</a:t>
            </a:r>
            <a:r>
              <a:rPr lang="hu-HU" sz="3200" dirty="0" smtClean="0"/>
              <a:t>.</a:t>
            </a:r>
            <a:endParaRPr lang="hu-HU" sz="3200" dirty="0"/>
          </a:p>
        </p:txBody>
      </p:sp>
    </p:spTree>
    <p:extLst>
      <p:ext uri="{BB962C8B-B14F-4D97-AF65-F5344CB8AC3E}">
        <p14:creationId xmlns:p14="http://schemas.microsoft.com/office/powerpoint/2010/main" val="960702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i="1" dirty="0"/>
              <a:t>Tiltott prostitúció</a:t>
            </a:r>
            <a:endParaRPr lang="hu-HU" sz="4000" dirty="0"/>
          </a:p>
        </p:txBody>
      </p:sp>
      <p:sp>
        <p:nvSpPr>
          <p:cNvPr id="3" name="Tartalom helye 2"/>
          <p:cNvSpPr>
            <a:spLocks noGrp="1"/>
          </p:cNvSpPr>
          <p:nvPr>
            <p:ph sz="quarter" idx="1"/>
          </p:nvPr>
        </p:nvSpPr>
        <p:spPr>
          <a:xfrm>
            <a:off x="301752" y="1412776"/>
            <a:ext cx="8503920" cy="4686272"/>
          </a:xfrm>
        </p:spPr>
        <p:txBody>
          <a:bodyPr>
            <a:normAutofit/>
          </a:bodyPr>
          <a:lstStyle/>
          <a:p>
            <a:pPr marL="0" indent="0">
              <a:spcBef>
                <a:spcPts val="0"/>
              </a:spcBef>
              <a:buNone/>
            </a:pPr>
            <a:r>
              <a:rPr lang="hu-HU" sz="3200" b="1" i="1" dirty="0"/>
              <a:t>172. § </a:t>
            </a:r>
            <a:r>
              <a:rPr lang="hu-HU" sz="3200" i="1" dirty="0"/>
              <a:t>Aki a külön törvényben, vagy törvény felhatalmazása alapján hozott önkormányzati rendeletben a szexuális szolgáltatással összefüggő korlátozást, illetve </a:t>
            </a:r>
            <a:r>
              <a:rPr lang="hu-HU" sz="3200" i="1" dirty="0" smtClean="0"/>
              <a:t>tilalmat</a:t>
            </a:r>
          </a:p>
          <a:p>
            <a:pPr marL="0" indent="0">
              <a:spcBef>
                <a:spcPts val="0"/>
              </a:spcBef>
              <a:buNone/>
            </a:pPr>
            <a:r>
              <a:rPr lang="hu-HU" sz="3200" i="1" dirty="0" smtClean="0"/>
              <a:t>megszegi,</a:t>
            </a:r>
          </a:p>
          <a:p>
            <a:pPr marL="0" indent="0">
              <a:spcBef>
                <a:spcPts val="0"/>
              </a:spcBef>
              <a:buNone/>
            </a:pPr>
            <a:r>
              <a:rPr lang="hu-HU" sz="3200" i="1" dirty="0"/>
              <a:t>s</a:t>
            </a:r>
            <a:r>
              <a:rPr lang="hu-HU" sz="3200" i="1" dirty="0" smtClean="0"/>
              <a:t>zabálysértést</a:t>
            </a:r>
          </a:p>
          <a:p>
            <a:pPr marL="0" indent="0">
              <a:spcBef>
                <a:spcPts val="0"/>
              </a:spcBef>
              <a:buNone/>
            </a:pPr>
            <a:r>
              <a:rPr lang="hu-HU" sz="3200" i="1" dirty="0" smtClean="0"/>
              <a:t>követ </a:t>
            </a:r>
            <a:r>
              <a:rPr lang="hu-HU" sz="3200" i="1" dirty="0"/>
              <a:t>el.</a:t>
            </a:r>
            <a:endParaRPr lang="hu-HU" sz="3200"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3501008"/>
            <a:ext cx="5070356" cy="2853886"/>
          </a:xfrm>
          <a:prstGeom prst="rect">
            <a:avLst/>
          </a:prstGeom>
        </p:spPr>
      </p:pic>
    </p:spTree>
    <p:extLst>
      <p:ext uri="{BB962C8B-B14F-4D97-AF65-F5344CB8AC3E}">
        <p14:creationId xmlns:p14="http://schemas.microsoft.com/office/powerpoint/2010/main" val="379618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Prostitúció Magyarországon ma</a:t>
            </a:r>
            <a:endParaRPr lang="hu-HU" sz="4000" b="1" dirty="0"/>
          </a:p>
        </p:txBody>
      </p:sp>
      <p:sp>
        <p:nvSpPr>
          <p:cNvPr id="3" name="Tartalom helye 2"/>
          <p:cNvSpPr>
            <a:spLocks noGrp="1"/>
          </p:cNvSpPr>
          <p:nvPr>
            <p:ph sz="quarter" idx="1"/>
          </p:nvPr>
        </p:nvSpPr>
        <p:spPr>
          <a:xfrm>
            <a:off x="301752" y="1527048"/>
            <a:ext cx="8503920" cy="3414120"/>
          </a:xfrm>
        </p:spPr>
        <p:txBody>
          <a:bodyPr/>
          <a:lstStyle/>
          <a:p>
            <a:pPr marL="0" indent="0">
              <a:buNone/>
            </a:pPr>
            <a:endParaRPr lang="hu-HU" dirty="0" smtClean="0"/>
          </a:p>
          <a:p>
            <a:pPr marL="0" indent="0">
              <a:buNone/>
            </a:pPr>
            <a:endParaRPr lang="hu-HU" dirty="0" smtClean="0"/>
          </a:p>
          <a:p>
            <a:pPr marL="0" indent="0">
              <a:buNone/>
            </a:pPr>
            <a:endParaRPr lang="hu-HU" dirty="0"/>
          </a:p>
          <a:p>
            <a:pPr marL="0" indent="0">
              <a:buNone/>
            </a:pPr>
            <a:endParaRPr lang="hu-HU" dirty="0" smtClean="0"/>
          </a:p>
          <a:p>
            <a:pPr marL="0" indent="0" algn="ctr">
              <a:buNone/>
            </a:pPr>
            <a:r>
              <a:rPr lang="hu-HU" dirty="0" err="1" smtClean="0"/>
              <a:t>www.youtube.com</a:t>
            </a:r>
            <a:r>
              <a:rPr lang="hu-HU" dirty="0" smtClean="0"/>
              <a:t>/</a:t>
            </a:r>
            <a:r>
              <a:rPr lang="hu-HU" dirty="0" err="1" smtClean="0"/>
              <a:t>watch</a:t>
            </a:r>
            <a:r>
              <a:rPr lang="hu-HU" dirty="0" smtClean="0"/>
              <a:t>?v=FyUF3_kBK7I</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916832"/>
            <a:ext cx="1265274" cy="1265274"/>
          </a:xfrm>
          <a:prstGeom prst="rect">
            <a:avLst/>
          </a:prstGeom>
        </p:spPr>
      </p:pic>
    </p:spTree>
    <p:extLst>
      <p:ext uri="{BB962C8B-B14F-4D97-AF65-F5344CB8AC3E}">
        <p14:creationId xmlns:p14="http://schemas.microsoft.com/office/powerpoint/2010/main" val="110616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116632"/>
            <a:ext cx="8534400" cy="1008112"/>
          </a:xfrm>
        </p:spPr>
        <p:txBody>
          <a:bodyPr>
            <a:noAutofit/>
          </a:bodyPr>
          <a:lstStyle/>
          <a:p>
            <a:r>
              <a:rPr lang="hu-HU" sz="3200" b="1" dirty="0"/>
              <a:t>Szexuális szolgáltatásra való felhívás </a:t>
            </a:r>
            <a:r>
              <a:rPr lang="hu-HU" sz="3200" b="1" dirty="0" smtClean="0"/>
              <a:t>tilalma</a:t>
            </a:r>
            <a:endParaRPr lang="hu-HU" sz="3200" b="1" dirty="0"/>
          </a:p>
        </p:txBody>
      </p:sp>
      <p:sp>
        <p:nvSpPr>
          <p:cNvPr id="3" name="Tartalom helye 2"/>
          <p:cNvSpPr>
            <a:spLocks noGrp="1"/>
          </p:cNvSpPr>
          <p:nvPr>
            <p:ph sz="quarter" idx="1"/>
          </p:nvPr>
        </p:nvSpPr>
        <p:spPr>
          <a:xfrm>
            <a:off x="179512" y="1527048"/>
            <a:ext cx="8784976" cy="4572000"/>
          </a:xfrm>
        </p:spPr>
        <p:txBody>
          <a:bodyPr>
            <a:normAutofit/>
          </a:bodyPr>
          <a:lstStyle/>
          <a:p>
            <a:pPr marL="0" indent="0">
              <a:spcBef>
                <a:spcPts val="0"/>
              </a:spcBef>
              <a:buNone/>
            </a:pPr>
            <a:r>
              <a:rPr lang="hu-HU" sz="3200" i="1" dirty="0"/>
              <a:t>184. § (1) Aki a külön jogszabály szerint meghatározott védett övezetben ellenszolgáltatást felajánlva mást szexuális szolgáltatás nyújtására felhív, illetve más személy szexuális szolgáltatásának felajánlását elfogadja, szabálysértést követ el.</a:t>
            </a:r>
            <a:endParaRPr lang="hu-HU" sz="3200" dirty="0"/>
          </a:p>
        </p:txBody>
      </p:sp>
    </p:spTree>
    <p:extLst>
      <p:ext uri="{BB962C8B-B14F-4D97-AF65-F5344CB8AC3E}">
        <p14:creationId xmlns:p14="http://schemas.microsoft.com/office/powerpoint/2010/main" val="3468829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116632"/>
            <a:ext cx="8856984" cy="1008112"/>
          </a:xfrm>
        </p:spPr>
        <p:txBody>
          <a:bodyPr>
            <a:noAutofit/>
          </a:bodyPr>
          <a:lstStyle/>
          <a:p>
            <a:r>
              <a:rPr lang="hu-HU" sz="3200" b="1" dirty="0"/>
              <a:t>A szexuális szolgáltatás felkínálásának, hirdetésének </a:t>
            </a:r>
            <a:r>
              <a:rPr lang="hu-HU" sz="3200" b="1" dirty="0" smtClean="0"/>
              <a:t>tilalma</a:t>
            </a:r>
            <a:endParaRPr lang="hu-HU" sz="3200" b="1" dirty="0"/>
          </a:p>
        </p:txBody>
      </p:sp>
      <p:sp>
        <p:nvSpPr>
          <p:cNvPr id="3" name="Tartalom helye 2"/>
          <p:cNvSpPr>
            <a:spLocks noGrp="1"/>
          </p:cNvSpPr>
          <p:nvPr>
            <p:ph sz="quarter" idx="1"/>
          </p:nvPr>
        </p:nvSpPr>
        <p:spPr>
          <a:xfrm>
            <a:off x="179512" y="1527048"/>
            <a:ext cx="8784976" cy="4572000"/>
          </a:xfrm>
        </p:spPr>
        <p:txBody>
          <a:bodyPr>
            <a:normAutofit/>
          </a:bodyPr>
          <a:lstStyle/>
          <a:p>
            <a:pPr marL="0" indent="0">
              <a:spcBef>
                <a:spcPts val="0"/>
              </a:spcBef>
              <a:buNone/>
            </a:pPr>
            <a:r>
              <a:rPr lang="hu-HU" sz="2800" dirty="0"/>
              <a:t>145. § (1) Aki a külön jogszabályban meghatározott tilalmat megszegve szexuális szolgáltatást írásban, kép- vagy hangrögzítés, illetőleg más berendezés útján felkínál, reklámoz vagy az ilyen cselekményben közreműködik, százezer forintig terjedő pénzbírsággal sújtható. </a:t>
            </a:r>
            <a:br>
              <a:rPr lang="hu-HU" sz="2800" dirty="0"/>
            </a:br>
            <a:r>
              <a:rPr lang="hu-HU" sz="2800" dirty="0"/>
              <a:t>(2) Az (1) bekezdésben meghatározott szabálysértés miatt az eljárás a rendőrség hatáskörébe tartozik. </a:t>
            </a:r>
          </a:p>
        </p:txBody>
      </p:sp>
    </p:spTree>
    <p:extLst>
      <p:ext uri="{BB962C8B-B14F-4D97-AF65-F5344CB8AC3E}">
        <p14:creationId xmlns:p14="http://schemas.microsoft.com/office/powerpoint/2010/main" val="3947297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188640"/>
            <a:ext cx="8784976" cy="936104"/>
          </a:xfrm>
        </p:spPr>
        <p:txBody>
          <a:bodyPr>
            <a:noAutofit/>
          </a:bodyPr>
          <a:lstStyle/>
          <a:p>
            <a:r>
              <a:rPr lang="hu-HU" sz="3200" b="1" dirty="0" smtClean="0"/>
              <a:t>Tehát, a prostitúció Magyarországon legális, amennyiben:</a:t>
            </a:r>
            <a:endParaRPr lang="hu-HU" sz="3200" b="1" dirty="0"/>
          </a:p>
        </p:txBody>
      </p:sp>
      <p:sp>
        <p:nvSpPr>
          <p:cNvPr id="3" name="Tartalom helye 2"/>
          <p:cNvSpPr>
            <a:spLocks noGrp="1"/>
          </p:cNvSpPr>
          <p:nvPr>
            <p:ph sz="quarter" idx="1"/>
          </p:nvPr>
        </p:nvSpPr>
        <p:spPr>
          <a:xfrm>
            <a:off x="251520" y="1628800"/>
            <a:ext cx="8640960" cy="4497363"/>
          </a:xfrm>
        </p:spPr>
        <p:txBody>
          <a:bodyPr>
            <a:normAutofit/>
          </a:bodyPr>
          <a:lstStyle/>
          <a:p>
            <a:pPr>
              <a:spcBef>
                <a:spcPts val="0"/>
              </a:spcBef>
            </a:pPr>
            <a:r>
              <a:rPr lang="hu-HU" sz="3600" dirty="0" smtClean="0"/>
              <a:t>18</a:t>
            </a:r>
            <a:r>
              <a:rPr lang="hu-HU" sz="3600" dirty="0"/>
              <a:t>. életévét betöltött személyt </a:t>
            </a:r>
            <a:r>
              <a:rPr lang="hu-HU" sz="3600" dirty="0" smtClean="0"/>
              <a:t>ajánl fel szexuális szolgáltatást.</a:t>
            </a:r>
          </a:p>
          <a:p>
            <a:pPr>
              <a:spcBef>
                <a:spcPts val="0"/>
              </a:spcBef>
            </a:pPr>
            <a:r>
              <a:rPr lang="hu-HU" sz="3600" dirty="0" smtClean="0"/>
              <a:t>18</a:t>
            </a:r>
            <a:r>
              <a:rPr lang="hu-HU" sz="3600" dirty="0"/>
              <a:t>. életévét betöltött </a:t>
            </a:r>
            <a:r>
              <a:rPr lang="hu-HU" sz="3600" dirty="0" smtClean="0"/>
              <a:t>személynek ajánl fel szexuális szolgáltatást.</a:t>
            </a:r>
          </a:p>
          <a:p>
            <a:pPr>
              <a:spcBef>
                <a:spcPts val="0"/>
              </a:spcBef>
            </a:pPr>
            <a:r>
              <a:rPr lang="hu-HU" sz="3600" dirty="0" smtClean="0"/>
              <a:t>illetve csak 18. életévét betöltött személy fogadhat el </a:t>
            </a:r>
            <a:r>
              <a:rPr lang="hu-HU" sz="3600" dirty="0"/>
              <a:t>erre irányuló </a:t>
            </a:r>
            <a:r>
              <a:rPr lang="hu-HU" sz="3600" dirty="0" smtClean="0"/>
              <a:t>ajánlattételt.</a:t>
            </a:r>
          </a:p>
        </p:txBody>
      </p:sp>
    </p:spTree>
    <p:extLst>
      <p:ext uri="{BB962C8B-B14F-4D97-AF65-F5344CB8AC3E}">
        <p14:creationId xmlns:p14="http://schemas.microsoft.com/office/powerpoint/2010/main" val="2061949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188640"/>
            <a:ext cx="8533705" cy="6120085"/>
          </a:xfrm>
        </p:spPr>
        <p:txBody>
          <a:bodyPr>
            <a:noAutofit/>
          </a:bodyPr>
          <a:lstStyle/>
          <a:p>
            <a:pPr>
              <a:spcBef>
                <a:spcPts val="0"/>
              </a:spcBef>
            </a:pPr>
            <a:r>
              <a:rPr lang="hu-HU" sz="3200" dirty="0"/>
              <a:t>A</a:t>
            </a:r>
            <a:r>
              <a:rPr lang="hu-HU" sz="3200" dirty="0" smtClean="0"/>
              <a:t> </a:t>
            </a:r>
            <a:r>
              <a:rPr lang="hu-HU" sz="3200" dirty="0"/>
              <a:t>szexuális szolgáltatásra felajánlkozás mást, illetőleg másokat </a:t>
            </a:r>
            <a:r>
              <a:rPr lang="hu-HU" sz="3200" dirty="0" smtClean="0"/>
              <a:t>nem zaklató módon történik.</a:t>
            </a:r>
          </a:p>
          <a:p>
            <a:pPr>
              <a:spcBef>
                <a:spcPts val="0"/>
              </a:spcBef>
            </a:pPr>
            <a:r>
              <a:rPr lang="hu-HU" sz="3200" dirty="0" smtClean="0"/>
              <a:t>Ha a prostituált rendelkezik </a:t>
            </a:r>
            <a:r>
              <a:rPr lang="hu-HU" sz="3200" dirty="0"/>
              <a:t>a külön jogszabályban előírt orvosi </a:t>
            </a:r>
            <a:r>
              <a:rPr lang="hu-HU" sz="3200" dirty="0" smtClean="0"/>
              <a:t>igazolással.</a:t>
            </a:r>
          </a:p>
          <a:p>
            <a:pPr>
              <a:spcBef>
                <a:spcPts val="0"/>
              </a:spcBef>
            </a:pPr>
            <a:r>
              <a:rPr lang="hu-HU" sz="3200" dirty="0" smtClean="0"/>
              <a:t>Ha ezt a tevékenységét az illető vállalkozási formában végzi, és abból a magyar </a:t>
            </a:r>
            <a:r>
              <a:rPr lang="hu-HU" sz="3200" dirty="0"/>
              <a:t>á</a:t>
            </a:r>
            <a:r>
              <a:rPr lang="hu-HU" sz="3200" dirty="0" smtClean="0"/>
              <a:t>llamnak adót fizet.</a:t>
            </a:r>
          </a:p>
          <a:p>
            <a:pPr>
              <a:spcBef>
                <a:spcPts val="0"/>
              </a:spcBef>
            </a:pPr>
            <a:r>
              <a:rPr lang="hu-HU" sz="3200" dirty="0"/>
              <a:t>A jogszabály szerint meghatározott védett övezeten kívül, az adott önkormányzat által kijelölt türelmi zónában zajlik a prostitúció</a:t>
            </a:r>
            <a:r>
              <a:rPr lang="hu-HU" sz="3200" dirty="0" smtClean="0"/>
              <a:t>.</a:t>
            </a:r>
            <a:endParaRPr lang="hu-HU" sz="3200" dirty="0"/>
          </a:p>
        </p:txBody>
      </p:sp>
    </p:spTree>
    <p:extLst>
      <p:ext uri="{BB962C8B-B14F-4D97-AF65-F5344CB8AC3E}">
        <p14:creationId xmlns:p14="http://schemas.microsoft.com/office/powerpoint/2010/main" val="1304656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332656"/>
            <a:ext cx="8533705" cy="6191969"/>
          </a:xfrm>
        </p:spPr>
        <p:txBody>
          <a:bodyPr>
            <a:normAutofit/>
          </a:bodyPr>
          <a:lstStyle/>
          <a:p>
            <a:pPr marL="0" indent="0" algn="just">
              <a:spcBef>
                <a:spcPts val="0"/>
              </a:spcBef>
              <a:buNone/>
            </a:pPr>
            <a:r>
              <a:rPr lang="hu-HU" sz="2800" b="1" dirty="0"/>
              <a:t>védett övezet:</a:t>
            </a:r>
            <a:r>
              <a:rPr lang="hu-HU" sz="2800" dirty="0"/>
              <a:t> a közterületnek </a:t>
            </a:r>
            <a:r>
              <a:rPr lang="hu-HU" sz="2800" dirty="0" smtClean="0"/>
              <a:t>a </a:t>
            </a:r>
            <a:r>
              <a:rPr lang="hu-HU" sz="2800" dirty="0"/>
              <a:t>települési </a:t>
            </a:r>
            <a:r>
              <a:rPr lang="hu-HU" sz="2800" dirty="0" smtClean="0"/>
              <a:t>önkormányzat </a:t>
            </a:r>
            <a:r>
              <a:rPr lang="hu-HU" sz="2800" dirty="0"/>
              <a:t>képviselő-testülete rendeletében meghatározott azon része, ahol a prostituált a szexuális szolgáltatásra nem ajánlkozhat fel, </a:t>
            </a:r>
            <a:r>
              <a:rPr lang="hu-HU" sz="2800" dirty="0" smtClean="0"/>
              <a:t>szexuális szolgáltatást nem nyújthat.</a:t>
            </a:r>
          </a:p>
          <a:p>
            <a:pPr marL="0" indent="0" algn="just">
              <a:spcBef>
                <a:spcPts val="0"/>
              </a:spcBef>
              <a:buNone/>
            </a:pPr>
            <a:endParaRPr lang="hu-HU" sz="2800" dirty="0" smtClean="0"/>
          </a:p>
          <a:p>
            <a:pPr marL="0" indent="0" algn="just">
              <a:spcBef>
                <a:spcPts val="0"/>
              </a:spcBef>
              <a:buNone/>
            </a:pPr>
            <a:r>
              <a:rPr lang="hu-HU" sz="2800" b="1" dirty="0"/>
              <a:t>türelmi zóna:</a:t>
            </a:r>
            <a:r>
              <a:rPr lang="hu-HU" sz="2800" dirty="0"/>
              <a:t> közterületnek az önkormányzat rendeletében a prostitúció tömeges megjelenése esetén kijelölt azon körzete, ahol a prostituált szexuális szolgáltatásra felajánlkozhat vagy a szexuális szolgáltatásra irányuló kezdeményezést elfogadhatja</a:t>
            </a:r>
            <a:r>
              <a:rPr lang="hu-HU" sz="2800" dirty="0" smtClean="0"/>
              <a:t>.</a:t>
            </a:r>
            <a:endParaRPr lang="hu-HU" sz="2800" dirty="0"/>
          </a:p>
        </p:txBody>
      </p:sp>
    </p:spTree>
    <p:extLst>
      <p:ext uri="{BB962C8B-B14F-4D97-AF65-F5344CB8AC3E}">
        <p14:creationId xmlns:p14="http://schemas.microsoft.com/office/powerpoint/2010/main" val="2703518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Mi a prostitúció?</a:t>
            </a:r>
            <a:endParaRPr lang="hu-HU" sz="4000" b="1" dirty="0"/>
          </a:p>
        </p:txBody>
      </p:sp>
      <p:sp>
        <p:nvSpPr>
          <p:cNvPr id="3" name="Tartalom helye 2"/>
          <p:cNvSpPr>
            <a:spLocks noGrp="1"/>
          </p:cNvSpPr>
          <p:nvPr>
            <p:ph sz="quarter" idx="1"/>
          </p:nvPr>
        </p:nvSpPr>
        <p:spPr>
          <a:xfrm>
            <a:off x="179512" y="1527048"/>
            <a:ext cx="8784976" cy="4572000"/>
          </a:xfrm>
        </p:spPr>
        <p:txBody>
          <a:bodyPr>
            <a:noAutofit/>
          </a:bodyPr>
          <a:lstStyle/>
          <a:p>
            <a:pPr marL="0" indent="0">
              <a:spcBef>
                <a:spcPts val="0"/>
              </a:spcBef>
              <a:buNone/>
            </a:pPr>
            <a:r>
              <a:rPr lang="hu-HU" sz="3200" dirty="0" smtClean="0"/>
              <a:t>Prostituálni azt jelenti: kitenni, megmutatni.</a:t>
            </a:r>
          </a:p>
          <a:p>
            <a:pPr marL="0" indent="0">
              <a:spcBef>
                <a:spcPts val="0"/>
              </a:spcBef>
              <a:buNone/>
            </a:pPr>
            <a:r>
              <a:rPr lang="hu-HU" sz="3200" dirty="0" smtClean="0"/>
              <a:t>A prostitúció egy </a:t>
            </a:r>
            <a:r>
              <a:rPr lang="hu-HU" sz="3200" b="1" dirty="0" smtClean="0"/>
              <a:t>valós rendszer</a:t>
            </a:r>
            <a:r>
              <a:rPr lang="hu-HU" sz="3200" dirty="0" smtClean="0"/>
              <a:t>, amelyben szabály a névtelenség, ki van zárva az öröm. A kliens ráerőlteti az akaratát  másikra.</a:t>
            </a:r>
          </a:p>
          <a:p>
            <a:pPr marL="0" indent="0">
              <a:spcBef>
                <a:spcPts val="0"/>
              </a:spcBef>
              <a:buNone/>
            </a:pPr>
            <a:endParaRPr lang="hu-HU" sz="2000" dirty="0" smtClean="0"/>
          </a:p>
          <a:p>
            <a:pPr marL="0" indent="0">
              <a:spcBef>
                <a:spcPts val="0"/>
              </a:spcBef>
              <a:buNone/>
            </a:pPr>
            <a:r>
              <a:rPr lang="hu-HU" sz="3200" dirty="0" smtClean="0"/>
              <a:t>A prostitúció olyan </a:t>
            </a:r>
            <a:r>
              <a:rPr lang="hu-HU" sz="3200" b="1" dirty="0" smtClean="0"/>
              <a:t>szervezet</a:t>
            </a:r>
            <a:r>
              <a:rPr lang="hu-HU" sz="3200" dirty="0" smtClean="0"/>
              <a:t>, amelynek egyetlen célja, hogy a nők, a férfiak és a gyermekek az ügyfelek szükségleteinek megfeleljenek, és hogy a </a:t>
            </a:r>
            <a:r>
              <a:rPr lang="hu-HU" sz="3200" dirty="0" err="1" smtClean="0"/>
              <a:t>prostitútorok</a:t>
            </a:r>
            <a:r>
              <a:rPr lang="hu-HU" sz="3200" dirty="0" smtClean="0"/>
              <a:t> ebből hasznot húzzanak.</a:t>
            </a:r>
            <a:endParaRPr lang="hu-HU" sz="3200" dirty="0"/>
          </a:p>
        </p:txBody>
      </p:sp>
    </p:spTree>
    <p:extLst>
      <p:ext uri="{BB962C8B-B14F-4D97-AF65-F5344CB8AC3E}">
        <p14:creationId xmlns:p14="http://schemas.microsoft.com/office/powerpoint/2010/main" val="4211180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noAutofit/>
          </a:bodyPr>
          <a:lstStyle/>
          <a:p>
            <a:r>
              <a:rPr lang="hu-HU" sz="4400" b="1" dirty="0"/>
              <a:t>A prostitúció okai</a:t>
            </a:r>
            <a:endParaRPr lang="hu-HU" sz="4000" b="1" dirty="0"/>
          </a:p>
        </p:txBody>
      </p:sp>
      <p:sp>
        <p:nvSpPr>
          <p:cNvPr id="3" name="Tartalom helye 2"/>
          <p:cNvSpPr>
            <a:spLocks noGrp="1"/>
          </p:cNvSpPr>
          <p:nvPr>
            <p:ph sz="quarter" idx="1"/>
          </p:nvPr>
        </p:nvSpPr>
        <p:spPr/>
        <p:txBody>
          <a:bodyPr>
            <a:normAutofit/>
          </a:bodyPr>
          <a:lstStyle/>
          <a:p>
            <a:pPr>
              <a:spcBef>
                <a:spcPts val="0"/>
              </a:spcBef>
            </a:pPr>
            <a:r>
              <a:rPr lang="hu-HU" sz="4000" dirty="0" smtClean="0"/>
              <a:t>nemek közötti egyenlőtlenség</a:t>
            </a:r>
          </a:p>
          <a:p>
            <a:pPr>
              <a:spcBef>
                <a:spcPts val="0"/>
              </a:spcBef>
            </a:pPr>
            <a:r>
              <a:rPr lang="hu-HU" sz="4000" dirty="0" smtClean="0"/>
              <a:t>szegénység</a:t>
            </a:r>
          </a:p>
          <a:p>
            <a:pPr>
              <a:spcBef>
                <a:spcPts val="0"/>
              </a:spcBef>
            </a:pPr>
            <a:r>
              <a:rPr lang="hu-HU" sz="4000" dirty="0" smtClean="0"/>
              <a:t>emberkereskedelem</a:t>
            </a:r>
          </a:p>
          <a:p>
            <a:pPr>
              <a:spcBef>
                <a:spcPts val="0"/>
              </a:spcBef>
            </a:pPr>
            <a:r>
              <a:rPr lang="hu-HU" sz="4000" dirty="0" smtClean="0"/>
              <a:t>kereslet</a:t>
            </a:r>
          </a:p>
          <a:p>
            <a:pPr>
              <a:spcBef>
                <a:spcPts val="0"/>
              </a:spcBef>
            </a:pPr>
            <a:r>
              <a:rPr lang="hu-HU" sz="4000" dirty="0" smtClean="0"/>
              <a:t>támogató, fenntartó állami törvények</a:t>
            </a:r>
          </a:p>
        </p:txBody>
      </p:sp>
    </p:spTree>
    <p:extLst>
      <p:ext uri="{BB962C8B-B14F-4D97-AF65-F5344CB8AC3E}">
        <p14:creationId xmlns:p14="http://schemas.microsoft.com/office/powerpoint/2010/main" val="3011010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8"/>
            <a:ext cx="8640960" cy="5865515"/>
          </a:xfrm>
        </p:spPr>
        <p:txBody>
          <a:bodyPr>
            <a:normAutofit/>
          </a:bodyPr>
          <a:lstStyle/>
          <a:p>
            <a:pPr marL="0" lvl="0" indent="0">
              <a:spcBef>
                <a:spcPts val="0"/>
              </a:spcBef>
              <a:buNone/>
            </a:pPr>
            <a:r>
              <a:rPr lang="hu-HU" sz="2800" dirty="0"/>
              <a:t>A prostitúció nem létezett mindig, és vannak helyek, ahol még ma sem létezik. Hivatalosan nyugaton kezdődött el időszámításunk előtt 600-ban</a:t>
            </a:r>
            <a:r>
              <a:rPr lang="hu-HU" sz="2800" dirty="0" smtClean="0"/>
              <a:t>.</a:t>
            </a:r>
          </a:p>
          <a:p>
            <a:pPr marL="0" lvl="0" indent="0">
              <a:spcBef>
                <a:spcPts val="0"/>
              </a:spcBef>
              <a:buNone/>
            </a:pPr>
            <a:endParaRPr lang="hu-HU" sz="2800" dirty="0"/>
          </a:p>
          <a:p>
            <a:pPr marL="0" lvl="0" indent="0">
              <a:spcBef>
                <a:spcPts val="0"/>
              </a:spcBef>
              <a:buNone/>
            </a:pPr>
            <a:r>
              <a:rPr lang="hu-HU" sz="2800" dirty="0"/>
              <a:t>Az a tény, </a:t>
            </a:r>
            <a:r>
              <a:rPr lang="hu-HU" sz="2800" dirty="0" smtClean="0"/>
              <a:t>hogy</a:t>
            </a:r>
          </a:p>
          <a:p>
            <a:pPr marL="0" lvl="0" indent="0">
              <a:spcBef>
                <a:spcPts val="0"/>
              </a:spcBef>
              <a:buNone/>
            </a:pPr>
            <a:r>
              <a:rPr lang="hu-HU" sz="2800" dirty="0" smtClean="0"/>
              <a:t>a prostitúció</a:t>
            </a:r>
          </a:p>
          <a:p>
            <a:pPr marL="0" lvl="0" indent="0">
              <a:spcBef>
                <a:spcPts val="0"/>
              </a:spcBef>
              <a:buNone/>
            </a:pPr>
            <a:r>
              <a:rPr lang="hu-HU" sz="2800" dirty="0" smtClean="0"/>
              <a:t>Fennmaradt,</a:t>
            </a:r>
            <a:endParaRPr lang="hu-HU" sz="2800" dirty="0"/>
          </a:p>
          <a:p>
            <a:pPr marL="0" lvl="0" indent="0">
              <a:spcBef>
                <a:spcPts val="0"/>
              </a:spcBef>
              <a:buNone/>
            </a:pPr>
            <a:r>
              <a:rPr lang="hu-HU" sz="2800" dirty="0" smtClean="0"/>
              <a:t>nem elegendő</a:t>
            </a:r>
          </a:p>
          <a:p>
            <a:pPr marL="0" lvl="0" indent="0">
              <a:spcBef>
                <a:spcPts val="0"/>
              </a:spcBef>
              <a:buNone/>
            </a:pPr>
            <a:r>
              <a:rPr lang="hu-HU" sz="2800" dirty="0" smtClean="0"/>
              <a:t>ahhoz</a:t>
            </a:r>
            <a:r>
              <a:rPr lang="hu-HU" sz="2800" dirty="0"/>
              <a:t>, </a:t>
            </a:r>
            <a:r>
              <a:rPr lang="hu-HU" sz="2800" dirty="0" smtClean="0"/>
              <a:t>hogy</a:t>
            </a:r>
          </a:p>
          <a:p>
            <a:pPr marL="0" lvl="0" indent="0">
              <a:spcBef>
                <a:spcPts val="0"/>
              </a:spcBef>
              <a:buNone/>
            </a:pPr>
            <a:r>
              <a:rPr lang="hu-HU" sz="2800" dirty="0"/>
              <a:t>e</a:t>
            </a:r>
            <a:r>
              <a:rPr lang="hu-HU" sz="2800" dirty="0" smtClean="0"/>
              <a:t>záltal</a:t>
            </a:r>
          </a:p>
          <a:p>
            <a:pPr marL="0" lvl="0" indent="0">
              <a:spcBef>
                <a:spcPts val="0"/>
              </a:spcBef>
              <a:buNone/>
            </a:pPr>
            <a:r>
              <a:rPr lang="hu-HU" sz="2800" dirty="0" smtClean="0"/>
              <a:t>törvényesítsük </a:t>
            </a:r>
            <a:r>
              <a:rPr lang="hu-HU" sz="2800" dirty="0"/>
              <a:t>is</a:t>
            </a:r>
            <a:r>
              <a:rPr lang="hu-HU" sz="2800" dirty="0" smtClean="0"/>
              <a:t>.</a:t>
            </a:r>
            <a:endParaRPr lang="hu-HU" sz="28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864" y="1772816"/>
            <a:ext cx="5752230" cy="4320480"/>
          </a:xfrm>
          <a:prstGeom prst="rect">
            <a:avLst/>
          </a:prstGeom>
        </p:spPr>
      </p:pic>
    </p:spTree>
    <p:extLst>
      <p:ext uri="{BB962C8B-B14F-4D97-AF65-F5344CB8AC3E}">
        <p14:creationId xmlns:p14="http://schemas.microsoft.com/office/powerpoint/2010/main" val="3747323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323528" y="188640"/>
            <a:ext cx="8640960" cy="6120680"/>
          </a:xfrm>
        </p:spPr>
        <p:txBody>
          <a:bodyPr>
            <a:normAutofit/>
          </a:bodyPr>
          <a:lstStyle/>
          <a:p>
            <a:pPr marL="0" lvl="0" indent="0" algn="ctr">
              <a:spcBef>
                <a:spcPts val="0"/>
              </a:spcBef>
              <a:buNone/>
            </a:pPr>
            <a:r>
              <a:rPr lang="hu-HU" sz="3200" b="1" dirty="0"/>
              <a:t>A prostitúció mindig valamilyen szenvedés eredménye, mély és régi sebek következménye</a:t>
            </a:r>
            <a:r>
              <a:rPr lang="hu-HU" sz="3200" b="1" dirty="0" smtClean="0"/>
              <a:t>.</a:t>
            </a:r>
          </a:p>
          <a:p>
            <a:pPr marL="0" lv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86834"/>
            <a:ext cx="7245200" cy="4404188"/>
          </a:xfrm>
          <a:prstGeom prst="rect">
            <a:avLst/>
          </a:prstGeom>
        </p:spPr>
      </p:pic>
    </p:spTree>
    <p:extLst>
      <p:ext uri="{BB962C8B-B14F-4D97-AF65-F5344CB8AC3E}">
        <p14:creationId xmlns:p14="http://schemas.microsoft.com/office/powerpoint/2010/main" val="688477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188640"/>
            <a:ext cx="8784976" cy="6120680"/>
          </a:xfrm>
        </p:spPr>
        <p:txBody>
          <a:bodyPr>
            <a:normAutofit/>
          </a:bodyPr>
          <a:lstStyle/>
          <a:p>
            <a:pPr marL="0" lvl="0" indent="0" algn="ctr">
              <a:spcBef>
                <a:spcPts val="0"/>
              </a:spcBef>
              <a:buNone/>
            </a:pPr>
            <a:r>
              <a:rPr lang="hu-HU" sz="2800" b="1" dirty="0"/>
              <a:t>A prostitúció valójában egy válságnak, a reménytelenségnek, az önmagában való csalódottságnak, félelemnek, erőszaknak, szeretet- vagy a család hiányának az eredménye</a:t>
            </a:r>
            <a:r>
              <a:rPr lang="hu-HU" sz="2800" b="1" dirty="0" smtClean="0"/>
              <a:t>.</a:t>
            </a:r>
          </a:p>
          <a:p>
            <a:pPr marL="0" lvl="0" indent="0">
              <a:buNone/>
            </a:pPr>
            <a:endParaRPr lang="hu-HU" dirty="0"/>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b="3043"/>
          <a:stretch/>
        </p:blipFill>
        <p:spPr>
          <a:xfrm>
            <a:off x="1547664" y="2420888"/>
            <a:ext cx="5767113" cy="3914168"/>
          </a:xfrm>
          <a:prstGeom prst="rect">
            <a:avLst/>
          </a:prstGeom>
        </p:spPr>
      </p:pic>
    </p:spTree>
    <p:extLst>
      <p:ext uri="{BB962C8B-B14F-4D97-AF65-F5344CB8AC3E}">
        <p14:creationId xmlns:p14="http://schemas.microsoft.com/office/powerpoint/2010/main" val="222055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3200" b="1" dirty="0" smtClean="0"/>
              <a:t>Néhány fontos megjegyzés a videóhoz</a:t>
            </a:r>
            <a:endParaRPr lang="hu-HU" sz="3200" b="1" dirty="0"/>
          </a:p>
        </p:txBody>
      </p:sp>
      <p:sp>
        <p:nvSpPr>
          <p:cNvPr id="3" name="Tartalom helye 2"/>
          <p:cNvSpPr>
            <a:spLocks noGrp="1"/>
          </p:cNvSpPr>
          <p:nvPr>
            <p:ph sz="quarter" idx="1"/>
          </p:nvPr>
        </p:nvSpPr>
        <p:spPr>
          <a:xfrm>
            <a:off x="323528" y="1412776"/>
            <a:ext cx="8363272" cy="4968552"/>
          </a:xfrm>
        </p:spPr>
        <p:txBody>
          <a:bodyPr>
            <a:normAutofit lnSpcReduction="10000"/>
          </a:bodyPr>
          <a:lstStyle/>
          <a:p>
            <a:pPr marL="0" indent="0">
              <a:spcBef>
                <a:spcPts val="0"/>
              </a:spcBef>
              <a:buNone/>
            </a:pPr>
            <a:r>
              <a:rPr lang="hu-HU" sz="3200" dirty="0" smtClean="0"/>
              <a:t>Ez volt a legrövidebb és egyben a legátfogóbb videó, amit találni lehetett a témában.  Valamennyire betekintést ad a prostitúció világába. DE! Nem érthetünk egyet vele több súlyos tévedése miatt:</a:t>
            </a:r>
          </a:p>
          <a:p>
            <a:pPr marL="514350" indent="-514350">
              <a:spcBef>
                <a:spcPts val="0"/>
              </a:spcBef>
              <a:buFont typeface="+mj-lt"/>
              <a:buAutoNum type="arabicPeriod"/>
            </a:pPr>
            <a:r>
              <a:rPr lang="hu-HU" sz="3200" dirty="0" smtClean="0"/>
              <a:t>A prostitúció legalizálását hirdeti.</a:t>
            </a:r>
          </a:p>
          <a:p>
            <a:pPr marL="514350" indent="-514350">
              <a:spcBef>
                <a:spcPts val="0"/>
              </a:spcBef>
              <a:buFont typeface="+mj-lt"/>
              <a:buAutoNum type="arabicPeriod"/>
            </a:pPr>
            <a:r>
              <a:rPr lang="hu-HU" sz="3200" dirty="0" smtClean="0"/>
              <a:t>A prostitúciót munkának, a nők önkiteljesedésének egy lehetőségeként állítja be.</a:t>
            </a:r>
          </a:p>
          <a:p>
            <a:pPr marL="514350" indent="-514350">
              <a:spcBef>
                <a:spcPts val="0"/>
              </a:spcBef>
              <a:buFont typeface="+mj-lt"/>
              <a:buAutoNum type="arabicPeriod"/>
            </a:pPr>
            <a:r>
              <a:rPr lang="hu-HU" sz="3200" dirty="0" smtClean="0"/>
              <a:t>A prostitúciót önkéntes és szabad cselekedetként állítja elénk.</a:t>
            </a:r>
          </a:p>
        </p:txBody>
      </p:sp>
    </p:spTree>
    <p:extLst>
      <p:ext uri="{BB962C8B-B14F-4D97-AF65-F5344CB8AC3E}">
        <p14:creationId xmlns:p14="http://schemas.microsoft.com/office/powerpoint/2010/main" val="1786637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188640"/>
            <a:ext cx="8640960" cy="6120680"/>
          </a:xfrm>
        </p:spPr>
        <p:txBody>
          <a:bodyPr/>
          <a:lstStyle/>
          <a:p>
            <a:pPr marL="0" lvl="0" indent="0" algn="ctr">
              <a:spcBef>
                <a:spcPts val="0"/>
              </a:spcBef>
              <a:buNone/>
            </a:pPr>
            <a:r>
              <a:rPr lang="hu-HU" sz="2800" b="1" dirty="0"/>
              <a:t>A prostitúció „választása” gyakran az öngyilkosság egyik formája mellett való döntést jelenti</a:t>
            </a:r>
            <a:r>
              <a:rPr lang="hu-HU" sz="2800" b="1" dirty="0" smtClean="0"/>
              <a:t>.</a:t>
            </a:r>
          </a:p>
          <a:p>
            <a:pPr marL="0" indent="0" algn="ctr">
              <a:spcBef>
                <a:spcPts val="0"/>
              </a:spcBef>
              <a:buNone/>
            </a:pPr>
            <a:r>
              <a:rPr lang="hu-HU" sz="2800" b="1" dirty="0"/>
              <a:t>A prostitúció abbahagyása lényegében minden prostituáltnak vágya, bármit is állítanak</a:t>
            </a:r>
            <a:r>
              <a:rPr lang="hu-HU" sz="2800" b="1" dirty="0" smtClean="0"/>
              <a:t>.</a:t>
            </a:r>
          </a:p>
          <a:p>
            <a:pPr marL="0" lv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759349"/>
            <a:ext cx="6563204" cy="3538982"/>
          </a:xfrm>
          <a:prstGeom prst="rect">
            <a:avLst/>
          </a:prstGeom>
        </p:spPr>
      </p:pic>
    </p:spTree>
    <p:extLst>
      <p:ext uri="{BB962C8B-B14F-4D97-AF65-F5344CB8AC3E}">
        <p14:creationId xmlns:p14="http://schemas.microsoft.com/office/powerpoint/2010/main" val="2462291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A prostitúció szereplői</a:t>
            </a:r>
            <a:endParaRPr lang="hu-HU" sz="4000" b="1" dirty="0"/>
          </a:p>
        </p:txBody>
      </p:sp>
      <p:sp>
        <p:nvSpPr>
          <p:cNvPr id="3" name="Tartalom helye 2"/>
          <p:cNvSpPr>
            <a:spLocks noGrp="1"/>
          </p:cNvSpPr>
          <p:nvPr>
            <p:ph sz="quarter" idx="1"/>
          </p:nvPr>
        </p:nvSpPr>
        <p:spPr>
          <a:xfrm>
            <a:off x="179512" y="1484784"/>
            <a:ext cx="8712968" cy="4824536"/>
          </a:xfrm>
        </p:spPr>
        <p:txBody>
          <a:bodyPr>
            <a:normAutofit lnSpcReduction="10000"/>
          </a:bodyPr>
          <a:lstStyle/>
          <a:p>
            <a:pPr marL="0" indent="0">
              <a:lnSpc>
                <a:spcPct val="110000"/>
              </a:lnSpc>
              <a:spcBef>
                <a:spcPts val="0"/>
              </a:spcBef>
              <a:buNone/>
            </a:pPr>
            <a:r>
              <a:rPr lang="hu-HU" b="1" i="1" dirty="0" smtClean="0"/>
              <a:t>Prostituált</a:t>
            </a:r>
            <a:r>
              <a:rPr lang="hu-HU" i="1" dirty="0" smtClean="0"/>
              <a:t> </a:t>
            </a:r>
            <a:r>
              <a:rPr lang="hu-HU" dirty="0" smtClean="0"/>
              <a:t>– A testét áruba bocsátani kényszerülő személy. (nő, férfi, gyermek)</a:t>
            </a:r>
          </a:p>
          <a:p>
            <a:pPr marL="0" indent="0">
              <a:lnSpc>
                <a:spcPct val="110000"/>
              </a:lnSpc>
              <a:spcBef>
                <a:spcPts val="0"/>
              </a:spcBef>
              <a:buNone/>
            </a:pPr>
            <a:r>
              <a:rPr lang="hu-HU" b="1" i="1" dirty="0" smtClean="0"/>
              <a:t>Kerítő, közvetítő</a:t>
            </a:r>
            <a:r>
              <a:rPr lang="hu-HU" i="1" dirty="0" smtClean="0"/>
              <a:t> </a:t>
            </a:r>
            <a:r>
              <a:rPr lang="hu-HU" dirty="0" smtClean="0"/>
              <a:t>– Azok a személyek, bűnözők, akik megszervezik mások prostituálását, és abból hasznot húznak.</a:t>
            </a:r>
          </a:p>
          <a:p>
            <a:pPr marL="0" indent="0">
              <a:lnSpc>
                <a:spcPct val="110000"/>
              </a:lnSpc>
              <a:spcBef>
                <a:spcPts val="0"/>
              </a:spcBef>
              <a:buNone/>
            </a:pPr>
            <a:r>
              <a:rPr lang="hu-HU" b="1" i="1" dirty="0" smtClean="0"/>
              <a:t>Futtató</a:t>
            </a:r>
            <a:r>
              <a:rPr lang="hu-HU" i="1" dirty="0" smtClean="0"/>
              <a:t> </a:t>
            </a:r>
            <a:r>
              <a:rPr lang="hu-HU" dirty="0" smtClean="0"/>
              <a:t>– Annak a helynek a tulajdonosa, amit a prostitúcióra használnak.</a:t>
            </a:r>
          </a:p>
          <a:p>
            <a:pPr marL="0" indent="0">
              <a:lnSpc>
                <a:spcPct val="110000"/>
              </a:lnSpc>
              <a:spcBef>
                <a:spcPts val="0"/>
              </a:spcBef>
              <a:buNone/>
            </a:pPr>
            <a:r>
              <a:rPr lang="hu-HU" b="1" i="1" dirty="0" smtClean="0"/>
              <a:t>Felhajtó</a:t>
            </a:r>
            <a:r>
              <a:rPr lang="hu-HU" i="1" dirty="0" smtClean="0"/>
              <a:t> –</a:t>
            </a:r>
            <a:r>
              <a:rPr lang="hu-HU" dirty="0" smtClean="0"/>
              <a:t> Aki a prostituáltat a klienssel összehozza.</a:t>
            </a:r>
          </a:p>
          <a:p>
            <a:pPr marL="0" indent="0">
              <a:lnSpc>
                <a:spcPct val="110000"/>
              </a:lnSpc>
              <a:spcBef>
                <a:spcPts val="0"/>
              </a:spcBef>
              <a:buNone/>
            </a:pPr>
            <a:r>
              <a:rPr lang="hu-HU" b="1" i="1" dirty="0" smtClean="0"/>
              <a:t>Lánykereskedő</a:t>
            </a:r>
            <a:r>
              <a:rPr lang="hu-HU" i="1" dirty="0" smtClean="0"/>
              <a:t> </a:t>
            </a:r>
            <a:r>
              <a:rPr lang="hu-HU" dirty="0" smtClean="0"/>
              <a:t>– Akinek nincs semmilyen közvetlen kapcsolata a prostituált személyekkel, és nemzetközi szinten tevékenykedik.</a:t>
            </a:r>
            <a:endParaRPr lang="hu-HU" dirty="0"/>
          </a:p>
        </p:txBody>
      </p:sp>
    </p:spTree>
    <p:extLst>
      <p:ext uri="{BB962C8B-B14F-4D97-AF65-F5344CB8AC3E}">
        <p14:creationId xmlns:p14="http://schemas.microsoft.com/office/powerpoint/2010/main" val="1118136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Mi a prostitúció „közege”?</a:t>
            </a:r>
            <a:endParaRPr lang="hu-HU" sz="4000" b="1" dirty="0"/>
          </a:p>
        </p:txBody>
      </p:sp>
      <p:sp>
        <p:nvSpPr>
          <p:cNvPr id="3" name="Tartalom helye 2"/>
          <p:cNvSpPr>
            <a:spLocks noGrp="1"/>
          </p:cNvSpPr>
          <p:nvPr>
            <p:ph sz="quarter" idx="1"/>
          </p:nvPr>
        </p:nvSpPr>
        <p:spPr>
          <a:xfrm>
            <a:off x="251520" y="1484784"/>
            <a:ext cx="8568952" cy="4824536"/>
          </a:xfrm>
        </p:spPr>
        <p:txBody>
          <a:bodyPr>
            <a:normAutofit lnSpcReduction="10000"/>
          </a:bodyPr>
          <a:lstStyle/>
          <a:p>
            <a:pPr marL="0" indent="0">
              <a:lnSpc>
                <a:spcPct val="110000"/>
              </a:lnSpc>
              <a:spcBef>
                <a:spcPts val="0"/>
              </a:spcBef>
              <a:buNone/>
            </a:pPr>
            <a:r>
              <a:rPr lang="hu-HU" b="1" dirty="0" smtClean="0"/>
              <a:t>Ez a kivetettség tökéletes helye. Egy korábbi kiszorulás, kivetettség következménye.</a:t>
            </a:r>
          </a:p>
          <a:p>
            <a:pPr marL="0" indent="0">
              <a:lnSpc>
                <a:spcPct val="110000"/>
              </a:lnSpc>
              <a:spcBef>
                <a:spcPts val="0"/>
              </a:spcBef>
              <a:buNone/>
            </a:pPr>
            <a:r>
              <a:rPr lang="hu-HU" dirty="0" smtClean="0"/>
              <a:t>Ereje abban rejlik, hogy egybegyűjti a törékeny és sérülékeny személyeket, akik nem találták meg a helyüket a társadalomban.</a:t>
            </a:r>
          </a:p>
          <a:p>
            <a:pPr marL="0" indent="0">
              <a:lnSpc>
                <a:spcPct val="110000"/>
              </a:lnSpc>
              <a:spcBef>
                <a:spcPts val="0"/>
              </a:spcBef>
              <a:buNone/>
            </a:pPr>
            <a:r>
              <a:rPr lang="hu-HU" dirty="0" smtClean="0"/>
              <a:t>Mintegy „családnak” mutatva magát azok számára, akiknek nem volt családjuk, vagy akik az erőszak, a magány, a kilátástalanság áldozatai.</a:t>
            </a:r>
          </a:p>
          <a:p>
            <a:pPr marL="0" indent="0">
              <a:lnSpc>
                <a:spcPct val="110000"/>
              </a:lnSpc>
              <a:spcBef>
                <a:spcPts val="0"/>
              </a:spcBef>
              <a:buNone/>
            </a:pPr>
            <a:r>
              <a:rPr lang="hu-HU" dirty="0" smtClean="0"/>
              <a:t>A prostitúció azt a látszatot kelti, mintha felkarolná ezeket az embereket, holott éppen hogy hasznot akar húzni belőlük.</a:t>
            </a:r>
            <a:endParaRPr lang="hu-HU" dirty="0"/>
          </a:p>
        </p:txBody>
      </p:sp>
    </p:spTree>
    <p:extLst>
      <p:ext uri="{BB962C8B-B14F-4D97-AF65-F5344CB8AC3E}">
        <p14:creationId xmlns:p14="http://schemas.microsoft.com/office/powerpoint/2010/main" val="1016325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3200" b="1" dirty="0" smtClean="0"/>
              <a:t>Mit neveznek a „közeg törvényének”?</a:t>
            </a:r>
            <a:endParaRPr lang="hu-HU" sz="3200" b="1" dirty="0"/>
          </a:p>
        </p:txBody>
      </p:sp>
      <p:sp>
        <p:nvSpPr>
          <p:cNvPr id="3" name="Tartalom helye 2"/>
          <p:cNvSpPr>
            <a:spLocks noGrp="1"/>
          </p:cNvSpPr>
          <p:nvPr>
            <p:ph sz="quarter" idx="1"/>
          </p:nvPr>
        </p:nvSpPr>
        <p:spPr>
          <a:xfrm>
            <a:off x="251520" y="1556792"/>
            <a:ext cx="8640960" cy="4752528"/>
          </a:xfrm>
        </p:spPr>
        <p:txBody>
          <a:bodyPr>
            <a:normAutofit/>
          </a:bodyPr>
          <a:lstStyle/>
          <a:p>
            <a:pPr marL="0" lvl="0" indent="0">
              <a:spcBef>
                <a:spcPts val="0"/>
              </a:spcBef>
              <a:buNone/>
            </a:pPr>
            <a:r>
              <a:rPr lang="hu-HU" sz="3200" i="1" dirty="0"/>
              <a:t>A „közeg törvénye” hasonlóképpen képződik, mint egy szekta, a logikája is </a:t>
            </a:r>
            <a:r>
              <a:rPr lang="hu-HU" sz="3200" i="1" dirty="0" smtClean="0"/>
              <a:t>hasonló:</a:t>
            </a:r>
            <a:endParaRPr lang="hu-HU" sz="3600" i="1" dirty="0"/>
          </a:p>
          <a:p>
            <a:pPr>
              <a:spcBef>
                <a:spcPts val="0"/>
              </a:spcBef>
            </a:pPr>
            <a:r>
              <a:rPr lang="hu-HU" sz="3200" b="1" dirty="0" smtClean="0"/>
              <a:t>A </a:t>
            </a:r>
            <a:r>
              <a:rPr lang="hu-HU" sz="3200" b="1" dirty="0"/>
              <a:t>„hallgatás törvénye” </a:t>
            </a:r>
            <a:r>
              <a:rPr lang="hu-HU" sz="3200" dirty="0"/>
              <a:t>– „Együtt árulnak, de saját magát nem árulhatja senki”. Nincs kihágás megtorlás </a:t>
            </a:r>
            <a:r>
              <a:rPr lang="hu-HU" sz="3200" dirty="0" smtClean="0"/>
              <a:t>nélkül.</a:t>
            </a:r>
          </a:p>
          <a:p>
            <a:pPr marL="0" indent="0">
              <a:spcBef>
                <a:spcPts val="0"/>
              </a:spcBef>
              <a:buNone/>
            </a:pPr>
            <a:endParaRPr lang="hu-HU" sz="3200" dirty="0"/>
          </a:p>
          <a:p>
            <a:pPr>
              <a:spcBef>
                <a:spcPts val="0"/>
              </a:spcBef>
            </a:pPr>
            <a:r>
              <a:rPr lang="hu-HU" sz="3200" b="1" dirty="0" smtClean="0"/>
              <a:t>A </a:t>
            </a:r>
            <a:r>
              <a:rPr lang="hu-HU" sz="3200" b="1" dirty="0"/>
              <a:t>„leszámolás törvénye” </a:t>
            </a:r>
            <a:r>
              <a:rPr lang="hu-HU" sz="3200" dirty="0"/>
              <a:t>– A hallgatás törvényéből következik az erőszak, a kínzás és a </a:t>
            </a:r>
            <a:r>
              <a:rPr lang="hu-HU" sz="3200" dirty="0" smtClean="0"/>
              <a:t>halál.</a:t>
            </a:r>
            <a:endParaRPr lang="hu-HU" sz="3200" dirty="0"/>
          </a:p>
        </p:txBody>
      </p:sp>
    </p:spTree>
    <p:extLst>
      <p:ext uri="{BB962C8B-B14F-4D97-AF65-F5344CB8AC3E}">
        <p14:creationId xmlns:p14="http://schemas.microsoft.com/office/powerpoint/2010/main" val="1554265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8"/>
            <a:ext cx="8640960" cy="5976664"/>
          </a:xfrm>
        </p:spPr>
        <p:txBody>
          <a:bodyPr>
            <a:noAutofit/>
          </a:bodyPr>
          <a:lstStyle/>
          <a:p>
            <a:pPr>
              <a:spcBef>
                <a:spcPts val="0"/>
              </a:spcBef>
            </a:pPr>
            <a:r>
              <a:rPr lang="hu-HU" sz="2800" b="1" dirty="0"/>
              <a:t>A „szolidaritás törvénye” </a:t>
            </a:r>
            <a:r>
              <a:rPr lang="hu-HU" sz="2800" dirty="0"/>
              <a:t>– Kerítők egymás között, prostituáltak és kerítők között. Összefogás a nehéz helyzetekben, az ügyvédi költségek fedezése bebörtönzés esetében</a:t>
            </a:r>
            <a:r>
              <a:rPr lang="hu-HU" sz="2800" dirty="0" smtClean="0"/>
              <a:t>.</a:t>
            </a:r>
          </a:p>
          <a:p>
            <a:pPr marL="0" indent="0">
              <a:spcBef>
                <a:spcPts val="0"/>
              </a:spcBef>
              <a:buNone/>
            </a:pPr>
            <a:endParaRPr lang="hu-HU" sz="2800" dirty="0"/>
          </a:p>
          <a:p>
            <a:pPr>
              <a:spcBef>
                <a:spcPts val="0"/>
              </a:spcBef>
            </a:pPr>
            <a:r>
              <a:rPr lang="hu-HU" sz="2800" b="1" dirty="0"/>
              <a:t>„Örömszerzés a kliensekkel való kapcsolatban kizárva” </a:t>
            </a:r>
            <a:r>
              <a:rPr lang="hu-HU" sz="2800" dirty="0"/>
              <a:t>– A kerítő fenntartja magának azt a jogot, hogy egyedül ő juttatja örömhöz a „feleségét</a:t>
            </a:r>
            <a:r>
              <a:rPr lang="hu-HU" sz="2800" dirty="0" smtClean="0"/>
              <a:t>”.</a:t>
            </a:r>
          </a:p>
          <a:p>
            <a:pPr marL="0" indent="0">
              <a:spcBef>
                <a:spcPts val="0"/>
              </a:spcBef>
              <a:buNone/>
            </a:pPr>
            <a:endParaRPr lang="hu-HU" sz="2800" dirty="0"/>
          </a:p>
          <a:p>
            <a:pPr>
              <a:spcBef>
                <a:spcPts val="0"/>
              </a:spcBef>
            </a:pPr>
            <a:r>
              <a:rPr lang="hu-HU" sz="2800" b="1" dirty="0"/>
              <a:t>A „visszavásárlás törvénye” </a:t>
            </a:r>
            <a:r>
              <a:rPr lang="hu-HU" sz="2800" dirty="0"/>
              <a:t>– Pénzbírságot, gyakran óriási összeget kell fizetni, ha a prostituált vissza akarja vásárolni a szabadságát</a:t>
            </a:r>
            <a:r>
              <a:rPr lang="hu-HU" sz="2800" dirty="0" smtClean="0"/>
              <a:t>.</a:t>
            </a:r>
            <a:endParaRPr lang="hu-HU" sz="2800" dirty="0"/>
          </a:p>
        </p:txBody>
      </p:sp>
    </p:spTree>
    <p:extLst>
      <p:ext uri="{BB962C8B-B14F-4D97-AF65-F5344CB8AC3E}">
        <p14:creationId xmlns:p14="http://schemas.microsoft.com/office/powerpoint/2010/main" val="1805271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Néhány fontos fogalom</a:t>
            </a:r>
            <a:endParaRPr lang="hu-HU" sz="4000" b="1" dirty="0"/>
          </a:p>
        </p:txBody>
      </p:sp>
      <p:sp>
        <p:nvSpPr>
          <p:cNvPr id="3" name="Tartalom helye 2"/>
          <p:cNvSpPr>
            <a:spLocks noGrp="1"/>
          </p:cNvSpPr>
          <p:nvPr>
            <p:ph sz="quarter" idx="1"/>
          </p:nvPr>
        </p:nvSpPr>
        <p:spPr/>
        <p:txBody>
          <a:bodyPr>
            <a:normAutofit/>
          </a:bodyPr>
          <a:lstStyle/>
          <a:p>
            <a:pPr marL="0" indent="0">
              <a:spcBef>
                <a:spcPts val="0"/>
              </a:spcBef>
              <a:buNone/>
            </a:pPr>
            <a:r>
              <a:rPr lang="hu-HU" sz="3600" b="1" dirty="0" smtClean="0"/>
              <a:t>1. Legalizált </a:t>
            </a:r>
            <a:r>
              <a:rPr lang="hu-HU" sz="3600" b="1" dirty="0"/>
              <a:t>szexuális </a:t>
            </a:r>
            <a:r>
              <a:rPr lang="hu-HU" sz="3600" b="1" dirty="0" smtClean="0"/>
              <a:t>kihasználás</a:t>
            </a:r>
          </a:p>
          <a:p>
            <a:pPr marL="0" indent="0">
              <a:spcBef>
                <a:spcPts val="0"/>
              </a:spcBef>
              <a:buNone/>
            </a:pPr>
            <a:r>
              <a:rPr lang="hu-HU" sz="3600" dirty="0" smtClean="0"/>
              <a:t>Ahol a prostitúciót legalizálják, ott a szexuális kizsákmányolás törvényessé válik.</a:t>
            </a:r>
          </a:p>
          <a:p>
            <a:pPr marL="0" indent="0">
              <a:spcBef>
                <a:spcPts val="0"/>
              </a:spcBef>
              <a:buNone/>
            </a:pPr>
            <a:r>
              <a:rPr lang="hu-HU" sz="3600" dirty="0" smtClean="0"/>
              <a:t>Ez világosan látszik a nyelvhasználatban és a terminológiában: </a:t>
            </a:r>
            <a:r>
              <a:rPr lang="hu-HU" sz="3600" dirty="0" err="1" smtClean="0"/>
              <a:t>szexmunkás</a:t>
            </a:r>
            <a:r>
              <a:rPr lang="hu-HU" sz="3600" dirty="0" smtClean="0"/>
              <a:t>, érdekvédelmi képviselet, türelmi zóna, orvosi igazolások</a:t>
            </a:r>
            <a:endParaRPr lang="hu-HU" sz="3600" dirty="0"/>
          </a:p>
        </p:txBody>
      </p:sp>
    </p:spTree>
    <p:extLst>
      <p:ext uri="{BB962C8B-B14F-4D97-AF65-F5344CB8AC3E}">
        <p14:creationId xmlns:p14="http://schemas.microsoft.com/office/powerpoint/2010/main" val="898027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Néhány fontos fogalom</a:t>
            </a:r>
            <a:endParaRPr lang="hu-HU" sz="4000" dirty="0"/>
          </a:p>
        </p:txBody>
      </p:sp>
      <p:sp>
        <p:nvSpPr>
          <p:cNvPr id="3" name="Tartalom helye 2"/>
          <p:cNvSpPr>
            <a:spLocks noGrp="1"/>
          </p:cNvSpPr>
          <p:nvPr>
            <p:ph sz="quarter" idx="1"/>
          </p:nvPr>
        </p:nvSpPr>
        <p:spPr/>
        <p:txBody>
          <a:bodyPr>
            <a:normAutofit/>
          </a:bodyPr>
          <a:lstStyle/>
          <a:p>
            <a:pPr marL="0" indent="0">
              <a:spcBef>
                <a:spcPts val="0"/>
              </a:spcBef>
              <a:buNone/>
            </a:pPr>
            <a:r>
              <a:rPr lang="hu-HU" sz="4000" b="1" dirty="0" smtClean="0"/>
              <a:t>2. A kliensek</a:t>
            </a:r>
          </a:p>
          <a:p>
            <a:pPr marL="0" indent="0">
              <a:spcBef>
                <a:spcPts val="0"/>
              </a:spcBef>
              <a:buNone/>
            </a:pPr>
            <a:r>
              <a:rPr lang="hu-HU" sz="4000" dirty="0" smtClean="0"/>
              <a:t>Azok a férfiak, bántalmazók, elkövetők, akik a nőket és a lányokat szexuális célból kizsákmányolják.</a:t>
            </a:r>
            <a:endParaRPr lang="hu-HU" sz="4000" dirty="0"/>
          </a:p>
        </p:txBody>
      </p:sp>
    </p:spTree>
    <p:extLst>
      <p:ext uri="{BB962C8B-B14F-4D97-AF65-F5344CB8AC3E}">
        <p14:creationId xmlns:p14="http://schemas.microsoft.com/office/powerpoint/2010/main" val="2204916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Néhány fontos fogalom</a:t>
            </a:r>
            <a:endParaRPr lang="hu-HU" sz="4000" dirty="0"/>
          </a:p>
        </p:txBody>
      </p:sp>
      <p:sp>
        <p:nvSpPr>
          <p:cNvPr id="3" name="Tartalom helye 2"/>
          <p:cNvSpPr>
            <a:spLocks noGrp="1"/>
          </p:cNvSpPr>
          <p:nvPr>
            <p:ph sz="quarter" idx="1"/>
          </p:nvPr>
        </p:nvSpPr>
        <p:spPr/>
        <p:txBody>
          <a:bodyPr>
            <a:normAutofit/>
          </a:bodyPr>
          <a:lstStyle/>
          <a:p>
            <a:pPr marL="0" indent="0">
              <a:spcBef>
                <a:spcPts val="0"/>
              </a:spcBef>
              <a:buNone/>
            </a:pPr>
            <a:r>
              <a:rPr lang="hu-HU" sz="3200" b="1" dirty="0" smtClean="0"/>
              <a:t>3. Szexuális vállalkozók</a:t>
            </a:r>
          </a:p>
          <a:p>
            <a:pPr marL="0" indent="0">
              <a:spcBef>
                <a:spcPts val="0"/>
              </a:spcBef>
              <a:buNone/>
            </a:pPr>
            <a:r>
              <a:rPr lang="hu-HU" sz="3200" dirty="0" smtClean="0"/>
              <a:t>A stricik és a szexuális kizsákmányolók fokozatosan legális üzletemberekké válnak. Céljuk: a fogyasztók szükségleteinek minden esetben való kielégítése és a saját profitjuk maximalizálása.</a:t>
            </a:r>
          </a:p>
          <a:p>
            <a:pPr marL="0" indent="0">
              <a:spcBef>
                <a:spcPts val="0"/>
              </a:spcBef>
              <a:buNone/>
            </a:pPr>
            <a:r>
              <a:rPr lang="hu-HU" sz="3200" dirty="0" smtClean="0"/>
              <a:t>Az áldozatok ellen elkövetett erőszak szintje vagy formája nem érdekli őket.</a:t>
            </a:r>
          </a:p>
        </p:txBody>
      </p:sp>
    </p:spTree>
    <p:extLst>
      <p:ext uri="{BB962C8B-B14F-4D97-AF65-F5344CB8AC3E}">
        <p14:creationId xmlns:p14="http://schemas.microsoft.com/office/powerpoint/2010/main" val="30480856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Néhány fontos fogalom</a:t>
            </a:r>
            <a:endParaRPr lang="hu-HU" sz="4000" dirty="0"/>
          </a:p>
        </p:txBody>
      </p:sp>
      <p:sp>
        <p:nvSpPr>
          <p:cNvPr id="3" name="Tartalom helye 2"/>
          <p:cNvSpPr>
            <a:spLocks noGrp="1"/>
          </p:cNvSpPr>
          <p:nvPr>
            <p:ph sz="quarter" idx="1"/>
          </p:nvPr>
        </p:nvSpPr>
        <p:spPr>
          <a:xfrm>
            <a:off x="179512" y="1268760"/>
            <a:ext cx="8640960" cy="5184576"/>
          </a:xfrm>
        </p:spPr>
        <p:txBody>
          <a:bodyPr>
            <a:noAutofit/>
          </a:bodyPr>
          <a:lstStyle/>
          <a:p>
            <a:pPr marL="0" indent="0">
              <a:spcBef>
                <a:spcPts val="0"/>
              </a:spcBef>
              <a:buNone/>
            </a:pPr>
            <a:r>
              <a:rPr lang="hu-HU" sz="3000" b="1" dirty="0" smtClean="0"/>
              <a:t>4. Állami </a:t>
            </a:r>
            <a:r>
              <a:rPr lang="hu-HU" sz="3000" b="1" dirty="0" err="1" smtClean="0"/>
              <a:t>szexgazdaság</a:t>
            </a:r>
            <a:endParaRPr lang="hu-HU" sz="3000" b="1" dirty="0" smtClean="0"/>
          </a:p>
          <a:p>
            <a:pPr marL="0" indent="0">
              <a:spcBef>
                <a:spcPts val="0"/>
              </a:spcBef>
              <a:buNone/>
            </a:pPr>
            <a:r>
              <a:rPr lang="hu-HU" sz="3000" dirty="0" smtClean="0"/>
              <a:t>Az állam a kliensek érdekében megkönnyíti és elősegíti a folyamatos kínálat biztosítását, ezáltal, mint strici viselkedik, azt a látszatot keltve, hogy csupán az áldozatok jogait, egészségét és biztonságát védi. Az állam hasznot húz az iparágból.</a:t>
            </a:r>
          </a:p>
          <a:p>
            <a:pPr marL="0" indent="0">
              <a:spcBef>
                <a:spcPts val="0"/>
              </a:spcBef>
              <a:buNone/>
            </a:pPr>
            <a:r>
              <a:rPr lang="hu-HU" sz="3000" dirty="0" smtClean="0"/>
              <a:t>Az állam nem lehetne semleges ebben a kérdésben! A prostitúció legalizálásával és szabályozásával az állam a prostitúciós iparágat támogatja!</a:t>
            </a:r>
          </a:p>
        </p:txBody>
      </p:sp>
    </p:spTree>
    <p:extLst>
      <p:ext uri="{BB962C8B-B14F-4D97-AF65-F5344CB8AC3E}">
        <p14:creationId xmlns:p14="http://schemas.microsoft.com/office/powerpoint/2010/main" val="2952577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Néhány fontos fogalom</a:t>
            </a:r>
            <a:endParaRPr lang="hu-HU" sz="4000" dirty="0"/>
          </a:p>
        </p:txBody>
      </p:sp>
      <p:sp>
        <p:nvSpPr>
          <p:cNvPr id="3" name="Tartalom helye 2"/>
          <p:cNvSpPr>
            <a:spLocks noGrp="1"/>
          </p:cNvSpPr>
          <p:nvPr>
            <p:ph sz="quarter" idx="1"/>
          </p:nvPr>
        </p:nvSpPr>
        <p:spPr>
          <a:xfrm>
            <a:off x="251520" y="1484784"/>
            <a:ext cx="8651304" cy="4641379"/>
          </a:xfrm>
        </p:spPr>
        <p:txBody>
          <a:bodyPr>
            <a:normAutofit/>
          </a:bodyPr>
          <a:lstStyle/>
          <a:p>
            <a:pPr marL="0" indent="0">
              <a:spcBef>
                <a:spcPts val="0"/>
              </a:spcBef>
              <a:buNone/>
            </a:pPr>
            <a:r>
              <a:rPr lang="hu-HU" sz="3600" b="1" dirty="0" smtClean="0"/>
              <a:t>5. Választás</a:t>
            </a:r>
          </a:p>
          <a:p>
            <a:pPr marL="0" indent="0">
              <a:spcBef>
                <a:spcPts val="0"/>
              </a:spcBef>
              <a:buNone/>
            </a:pPr>
            <a:r>
              <a:rPr lang="hu-HU" sz="3600" dirty="0" smtClean="0"/>
              <a:t>Úgy tekintenek a nőkre, lányokra, mint akik önszántukból, szabadon választják a „</a:t>
            </a:r>
            <a:r>
              <a:rPr lang="hu-HU" sz="3600" dirty="0" err="1" smtClean="0"/>
              <a:t>szexmunkát</a:t>
            </a:r>
            <a:r>
              <a:rPr lang="hu-HU" sz="3600" dirty="0" smtClean="0"/>
              <a:t>”, mint törvényes tevékenységet.</a:t>
            </a:r>
          </a:p>
          <a:p>
            <a:pPr marL="0" indent="0">
              <a:spcBef>
                <a:spcPts val="0"/>
              </a:spcBef>
              <a:buNone/>
            </a:pPr>
            <a:r>
              <a:rPr lang="hu-HU" sz="3600" dirty="0" smtClean="0"/>
              <a:t>A valóság viszont az, hogy a prostituált minden esetben kényszerítve van, és szexuálisan kizsákmányolt.</a:t>
            </a:r>
            <a:endParaRPr lang="hu-HU" sz="3600" dirty="0"/>
          </a:p>
        </p:txBody>
      </p:sp>
    </p:spTree>
    <p:extLst>
      <p:ext uri="{BB962C8B-B14F-4D97-AF65-F5344CB8AC3E}">
        <p14:creationId xmlns:p14="http://schemas.microsoft.com/office/powerpoint/2010/main" val="320192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3200" b="1" dirty="0"/>
              <a:t>Néhány </a:t>
            </a:r>
            <a:r>
              <a:rPr lang="hu-HU" sz="3200" b="1" dirty="0" smtClean="0"/>
              <a:t>fontos megjegyzés </a:t>
            </a:r>
            <a:r>
              <a:rPr lang="hu-HU" sz="3200" b="1" dirty="0"/>
              <a:t>a videóhoz</a:t>
            </a:r>
          </a:p>
        </p:txBody>
      </p:sp>
      <p:sp>
        <p:nvSpPr>
          <p:cNvPr id="3" name="Tartalom helye 2"/>
          <p:cNvSpPr>
            <a:spLocks noGrp="1"/>
          </p:cNvSpPr>
          <p:nvPr>
            <p:ph sz="quarter" idx="1"/>
          </p:nvPr>
        </p:nvSpPr>
        <p:spPr>
          <a:xfrm>
            <a:off x="179512" y="1484784"/>
            <a:ext cx="8784976" cy="5112568"/>
          </a:xfrm>
        </p:spPr>
        <p:txBody>
          <a:bodyPr>
            <a:normAutofit fontScale="92500" lnSpcReduction="20000"/>
          </a:bodyPr>
          <a:lstStyle/>
          <a:p>
            <a:pPr marL="514350" indent="-514350">
              <a:spcBef>
                <a:spcPts val="0"/>
              </a:spcBef>
              <a:buFont typeface="+mj-lt"/>
              <a:buAutoNum type="arabicPeriod" startAt="4"/>
            </a:pPr>
            <a:r>
              <a:rPr lang="hu-HU" sz="3000" dirty="0" smtClean="0"/>
              <a:t>Tagadja az erőszakos cselekedeteket. A klienseket pozitív fényben állítja elénk.</a:t>
            </a:r>
          </a:p>
          <a:p>
            <a:pPr marL="514350" indent="-514350">
              <a:spcBef>
                <a:spcPts val="0"/>
              </a:spcBef>
              <a:buFont typeface="+mj-lt"/>
              <a:buAutoNum type="arabicPeriod" startAt="4"/>
            </a:pPr>
            <a:r>
              <a:rPr lang="hu-HU" sz="3000" dirty="0" smtClean="0"/>
              <a:t>A prostitúciót pozitív színben tűnteti fel.</a:t>
            </a:r>
          </a:p>
          <a:p>
            <a:pPr marL="514350" indent="-514350">
              <a:spcBef>
                <a:spcPts val="0"/>
              </a:spcBef>
              <a:buFont typeface="+mj-lt"/>
              <a:buAutoNum type="arabicPeriod" startAt="4"/>
            </a:pPr>
            <a:r>
              <a:rPr lang="hu-HU" sz="3000" dirty="0" smtClean="0"/>
              <a:t>Hallgat a </a:t>
            </a:r>
            <a:r>
              <a:rPr lang="hu-HU" sz="3000" dirty="0" err="1" smtClean="0"/>
              <a:t>prostitútorokról</a:t>
            </a:r>
            <a:r>
              <a:rPr lang="hu-HU" sz="3000" dirty="0" smtClean="0"/>
              <a:t>, és a bűnszervezetekről.</a:t>
            </a:r>
          </a:p>
          <a:p>
            <a:pPr marL="514350" indent="-514350">
              <a:spcBef>
                <a:spcPts val="0"/>
              </a:spcBef>
              <a:buFont typeface="+mj-lt"/>
              <a:buAutoNum type="arabicPeriod" startAt="4"/>
            </a:pPr>
            <a:r>
              <a:rPr lang="hu-HU" sz="3000" dirty="0" smtClean="0"/>
              <a:t>A célja nem az, hogy a prostituáltakat visszavezesse a társadalomba, hanem hogy a prostitúció közegében benntartsa.</a:t>
            </a:r>
          </a:p>
          <a:p>
            <a:pPr marL="0" indent="0">
              <a:spcBef>
                <a:spcPts val="0"/>
              </a:spcBef>
              <a:buNone/>
            </a:pPr>
            <a:endParaRPr lang="hu-HU" sz="1300" dirty="0"/>
          </a:p>
          <a:p>
            <a:pPr marL="0" indent="0" algn="ctr">
              <a:spcBef>
                <a:spcPts val="0"/>
              </a:spcBef>
              <a:buNone/>
            </a:pPr>
            <a:r>
              <a:rPr lang="hu-HU" sz="3000" b="1" dirty="0" smtClean="0"/>
              <a:t>Mindezek miatt a filmben szereplő szervezet bár azt hirdeti, hogy a nőknek segít, (rövid távon valóban ezt teszi), hosszú távon azonban létével és munkájával a prostitúciót kiszolgálja és a prostitúció rendszerét támogatja, fenntartja!</a:t>
            </a:r>
          </a:p>
        </p:txBody>
      </p:sp>
    </p:spTree>
    <p:extLst>
      <p:ext uri="{BB962C8B-B14F-4D97-AF65-F5344CB8AC3E}">
        <p14:creationId xmlns:p14="http://schemas.microsoft.com/office/powerpoint/2010/main" val="1861230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Néhány fontos fogalom</a:t>
            </a:r>
            <a:endParaRPr lang="hu-HU" sz="4000" dirty="0"/>
          </a:p>
        </p:txBody>
      </p:sp>
      <p:sp>
        <p:nvSpPr>
          <p:cNvPr id="3" name="Tartalom helye 2"/>
          <p:cNvSpPr>
            <a:spLocks noGrp="1"/>
          </p:cNvSpPr>
          <p:nvPr>
            <p:ph sz="quarter" idx="1"/>
          </p:nvPr>
        </p:nvSpPr>
        <p:spPr/>
        <p:txBody>
          <a:bodyPr>
            <a:normAutofit/>
          </a:bodyPr>
          <a:lstStyle/>
          <a:p>
            <a:pPr marL="0" indent="0">
              <a:spcBef>
                <a:spcPts val="0"/>
              </a:spcBef>
              <a:buNone/>
            </a:pPr>
            <a:r>
              <a:rPr lang="hu-HU" sz="3600" b="1" dirty="0" smtClean="0"/>
              <a:t>6. A kínálat</a:t>
            </a:r>
          </a:p>
          <a:p>
            <a:pPr marL="0" indent="0">
              <a:spcBef>
                <a:spcPts val="0"/>
              </a:spcBef>
              <a:buNone/>
            </a:pPr>
            <a:r>
              <a:rPr lang="hu-HU" sz="3600" dirty="0" smtClean="0"/>
              <a:t>Nők és lányok testét kínálják a piacon.</a:t>
            </a:r>
          </a:p>
          <a:p>
            <a:pPr marL="0" indent="0">
              <a:spcBef>
                <a:spcPts val="0"/>
              </a:spcBef>
              <a:buNone/>
            </a:pPr>
            <a:r>
              <a:rPr lang="hu-HU" sz="3600" dirty="0" smtClean="0"/>
              <a:t>Az ellátók és a szállítók azokat a személyeket célozzák meg és kényszerítik a </a:t>
            </a:r>
            <a:r>
              <a:rPr lang="hu-HU" sz="3600" dirty="0" err="1" smtClean="0"/>
              <a:t>szexiparba</a:t>
            </a:r>
            <a:r>
              <a:rPr lang="hu-HU" sz="3600" dirty="0" smtClean="0"/>
              <a:t>, akik gazdasági, politikai, kulturális, etnikai, valamint személyes okok miatt sebezhetők és könnyebben kihasználhatók.</a:t>
            </a:r>
            <a:endParaRPr lang="hu-HU" sz="3600" dirty="0"/>
          </a:p>
        </p:txBody>
      </p:sp>
    </p:spTree>
    <p:extLst>
      <p:ext uri="{BB962C8B-B14F-4D97-AF65-F5344CB8AC3E}">
        <p14:creationId xmlns:p14="http://schemas.microsoft.com/office/powerpoint/2010/main" val="2453180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A prostitúció főszereplői</a:t>
            </a:r>
            <a:endParaRPr lang="hu-HU" sz="4000" b="1" dirty="0"/>
          </a:p>
        </p:txBody>
      </p:sp>
      <p:sp>
        <p:nvSpPr>
          <p:cNvPr id="3" name="Tartalom helye 2"/>
          <p:cNvSpPr>
            <a:spLocks noGrp="1"/>
          </p:cNvSpPr>
          <p:nvPr>
            <p:ph sz="quarter" idx="1"/>
          </p:nvPr>
        </p:nvSpPr>
        <p:spPr>
          <a:xfrm>
            <a:off x="251520" y="1412776"/>
            <a:ext cx="8568952" cy="4713387"/>
          </a:xfrm>
        </p:spPr>
        <p:txBody>
          <a:bodyPr/>
          <a:lstStyle/>
          <a:p>
            <a:pPr marL="514350" indent="-514350">
              <a:buAutoNum type="arabicPeriod"/>
            </a:pPr>
            <a:r>
              <a:rPr lang="hu-HU" sz="3200" dirty="0" smtClean="0"/>
              <a:t>A prostituált személyek</a:t>
            </a:r>
          </a:p>
          <a:p>
            <a:pPr marL="514350" indent="-514350">
              <a:buAutoNum type="arabicPeriod"/>
            </a:pPr>
            <a:r>
              <a:rPr lang="hu-HU" sz="3200" dirty="0" smtClean="0"/>
              <a:t>A kliensek</a:t>
            </a:r>
          </a:p>
          <a:p>
            <a:pPr marL="514350" indent="-514350">
              <a:buAutoNum type="arabicPeriod"/>
            </a:pPr>
            <a:r>
              <a:rPr lang="hu-HU" sz="3200" dirty="0" smtClean="0"/>
              <a:t>A kerítők, futtatók</a:t>
            </a:r>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647" y="3169332"/>
            <a:ext cx="6780980" cy="3528392"/>
          </a:xfrm>
          <a:prstGeom prst="rect">
            <a:avLst/>
          </a:prstGeom>
        </p:spPr>
      </p:pic>
    </p:spTree>
    <p:extLst>
      <p:ext uri="{BB962C8B-B14F-4D97-AF65-F5344CB8AC3E}">
        <p14:creationId xmlns:p14="http://schemas.microsoft.com/office/powerpoint/2010/main" val="5130740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4000" b="1" dirty="0" smtClean="0"/>
              <a:t>A PROSTITUÁLT SZEMÉLYEK</a:t>
            </a:r>
            <a:endParaRPr lang="hu-HU" sz="4000" b="1" dirty="0"/>
          </a:p>
        </p:txBody>
      </p:sp>
      <p:sp>
        <p:nvSpPr>
          <p:cNvPr id="3" name="Tartalom helye 2"/>
          <p:cNvSpPr>
            <a:spLocks noGrp="1"/>
          </p:cNvSpPr>
          <p:nvPr>
            <p:ph sz="quarter" idx="1"/>
          </p:nvPr>
        </p:nvSpPr>
        <p:spPr>
          <a:xfrm>
            <a:off x="251520" y="1340768"/>
            <a:ext cx="8712968" cy="5040560"/>
          </a:xfrm>
        </p:spPr>
        <p:txBody>
          <a:bodyPr>
            <a:noAutofit/>
          </a:bodyPr>
          <a:lstStyle/>
          <a:p>
            <a:pPr marL="0" indent="0">
              <a:spcBef>
                <a:spcPts val="0"/>
              </a:spcBef>
              <a:buNone/>
            </a:pPr>
            <a:r>
              <a:rPr lang="hu-HU" sz="2600" dirty="0" smtClean="0"/>
              <a:t>A prostituált személyek zömmel nők, de egyre nő a férfiak, a fiú- és lánygyermekek, valamint a serdülők aránya. Vannak nők, akik még 70 évesen is prostituálják magukat.</a:t>
            </a:r>
          </a:p>
          <a:p>
            <a:pPr marL="0" indent="0">
              <a:spcBef>
                <a:spcPts val="0"/>
              </a:spcBef>
              <a:buNone/>
            </a:pPr>
            <a:r>
              <a:rPr lang="hu-HU" sz="2600" dirty="0" smtClean="0"/>
              <a:t>A prostituált személyek mindenféle társadalmi rétegből kerülnek ki, bár a többség inkább a hátrányos</a:t>
            </a:r>
            <a:r>
              <a:rPr lang="hu-HU" sz="2600" dirty="0"/>
              <a:t> </a:t>
            </a:r>
            <a:r>
              <a:rPr lang="hu-HU" sz="2600" dirty="0" smtClean="0"/>
              <a:t>helyzetben</a:t>
            </a:r>
          </a:p>
          <a:p>
            <a:pPr marL="0" indent="0">
              <a:spcBef>
                <a:spcPts val="0"/>
              </a:spcBef>
              <a:buNone/>
            </a:pPr>
            <a:r>
              <a:rPr lang="hu-HU" sz="2600" dirty="0" smtClean="0"/>
              <a:t>lévő</a:t>
            </a:r>
          </a:p>
          <a:p>
            <a:pPr marL="0" indent="0">
              <a:spcBef>
                <a:spcPts val="0"/>
              </a:spcBef>
              <a:buNone/>
            </a:pPr>
            <a:r>
              <a:rPr lang="hu-HU" sz="2600" dirty="0"/>
              <a:t>k</a:t>
            </a:r>
            <a:r>
              <a:rPr lang="hu-HU" sz="2600" dirty="0" smtClean="0"/>
              <a:t>örnyezetből</a:t>
            </a:r>
          </a:p>
          <a:p>
            <a:pPr marL="0" indent="0">
              <a:spcBef>
                <a:spcPts val="0"/>
              </a:spcBef>
              <a:buNone/>
            </a:pPr>
            <a:r>
              <a:rPr lang="hu-HU" sz="2600" dirty="0" smtClean="0"/>
              <a:t>való.</a:t>
            </a:r>
            <a:endParaRPr lang="hu-HU" sz="2600"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3374535"/>
            <a:ext cx="5632624" cy="3168352"/>
          </a:xfrm>
          <a:prstGeom prst="rect">
            <a:avLst/>
          </a:prstGeom>
        </p:spPr>
      </p:pic>
    </p:spTree>
    <p:extLst>
      <p:ext uri="{BB962C8B-B14F-4D97-AF65-F5344CB8AC3E}">
        <p14:creationId xmlns:p14="http://schemas.microsoft.com/office/powerpoint/2010/main" val="23327314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3600" b="1" dirty="0"/>
              <a:t>Hogyan lesz valakiből prostituált?</a:t>
            </a:r>
            <a:endParaRPr lang="hu-HU" sz="3600" dirty="0"/>
          </a:p>
        </p:txBody>
      </p:sp>
      <p:sp>
        <p:nvSpPr>
          <p:cNvPr id="3" name="Tartalom helye 2"/>
          <p:cNvSpPr>
            <a:spLocks noGrp="1"/>
          </p:cNvSpPr>
          <p:nvPr>
            <p:ph sz="quarter" idx="1"/>
          </p:nvPr>
        </p:nvSpPr>
        <p:spPr>
          <a:xfrm>
            <a:off x="179512" y="1527048"/>
            <a:ext cx="8784976" cy="4572000"/>
          </a:xfrm>
        </p:spPr>
        <p:txBody>
          <a:bodyPr>
            <a:normAutofit/>
          </a:bodyPr>
          <a:lstStyle/>
          <a:p>
            <a:pPr marL="0" indent="0">
              <a:spcBef>
                <a:spcPts val="0"/>
              </a:spcBef>
              <a:buNone/>
            </a:pPr>
            <a:r>
              <a:rPr lang="hu-HU" sz="2800" dirty="0" smtClean="0"/>
              <a:t>A hátrányos helyzet többféle formája hozzájárul a nők sebezhetőségéhez. Elsősorban a fejlődő országokból származó nőkkel és lányokkal kereskednek.</a:t>
            </a:r>
          </a:p>
          <a:p>
            <a:pPr marL="0" indent="0">
              <a:spcBef>
                <a:spcPts val="0"/>
              </a:spcBef>
              <a:buNone/>
            </a:pPr>
            <a:endParaRPr lang="hu-HU" sz="2800" dirty="0"/>
          </a:p>
          <a:p>
            <a:pPr marL="0" indent="0">
              <a:spcBef>
                <a:spcPts val="0"/>
              </a:spcBef>
              <a:buNone/>
            </a:pPr>
            <a:r>
              <a:rPr lang="hu-HU" sz="2800" dirty="0" smtClean="0"/>
              <a:t>A szegénység, a gyermekkorban megélt szexuális visszaélések, a hajléktalanság, az állami gondozás és a drogfüggőség tipikusan olyan tényezők, amelyek a prostitúcióba való belépés felé terelik az áldozatokat.</a:t>
            </a:r>
            <a:endParaRPr lang="hu-HU" sz="2800" dirty="0"/>
          </a:p>
        </p:txBody>
      </p:sp>
    </p:spTree>
    <p:extLst>
      <p:ext uri="{BB962C8B-B14F-4D97-AF65-F5344CB8AC3E}">
        <p14:creationId xmlns:p14="http://schemas.microsoft.com/office/powerpoint/2010/main" val="663013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b="1" dirty="0" smtClean="0"/>
              <a:t>Hogyan lesz valakiből prostituált?</a:t>
            </a:r>
            <a:endParaRPr lang="hu-HU" sz="3600" b="1" dirty="0"/>
          </a:p>
        </p:txBody>
      </p:sp>
      <p:sp>
        <p:nvSpPr>
          <p:cNvPr id="3" name="Tartalom helye 2"/>
          <p:cNvSpPr>
            <a:spLocks noGrp="1"/>
          </p:cNvSpPr>
          <p:nvPr>
            <p:ph sz="quarter" idx="1"/>
          </p:nvPr>
        </p:nvSpPr>
        <p:spPr/>
        <p:txBody>
          <a:bodyPr>
            <a:normAutofit lnSpcReduction="10000"/>
          </a:bodyPr>
          <a:lstStyle/>
          <a:p>
            <a:pPr marL="0" indent="0">
              <a:spcBef>
                <a:spcPts val="0"/>
              </a:spcBef>
              <a:buNone/>
            </a:pPr>
            <a:r>
              <a:rPr lang="hu-HU" sz="2800" dirty="0" smtClean="0"/>
              <a:t>A prostitúció oka nem a pénzkeresés! Ez csak a jéghegy csúcsa! Nem minden személy prostituálja magát, aki anyagi gondokkal küzd!</a:t>
            </a:r>
          </a:p>
          <a:p>
            <a:pPr marL="0" indent="0">
              <a:spcBef>
                <a:spcPts val="0"/>
              </a:spcBef>
              <a:buNone/>
            </a:pPr>
            <a:endParaRPr lang="hu-HU" sz="2800" dirty="0" smtClean="0"/>
          </a:p>
          <a:p>
            <a:pPr marL="0" indent="0">
              <a:spcBef>
                <a:spcPts val="0"/>
              </a:spcBef>
              <a:buNone/>
            </a:pPr>
            <a:r>
              <a:rPr lang="hu-HU" sz="3200" b="1" dirty="0" smtClean="0"/>
              <a:t>A valódi okok:</a:t>
            </a:r>
          </a:p>
          <a:p>
            <a:pPr marL="514350" indent="-514350">
              <a:spcBef>
                <a:spcPts val="0"/>
              </a:spcBef>
              <a:buFont typeface="+mj-lt"/>
              <a:buAutoNum type="arabicPeriod"/>
            </a:pPr>
            <a:r>
              <a:rPr lang="hu-HU" sz="3200" dirty="0" smtClean="0"/>
              <a:t>A szexualitásra, az önazonosságra, az élet értelmére rosszul adott válasz, a szeretet és a család hiányának következtében.</a:t>
            </a:r>
          </a:p>
          <a:p>
            <a:pPr marL="514350" indent="-514350">
              <a:spcBef>
                <a:spcPts val="0"/>
              </a:spcBef>
              <a:buFont typeface="+mj-lt"/>
              <a:buAutoNum type="arabicPeriod"/>
            </a:pPr>
            <a:r>
              <a:rPr lang="hu-HU" sz="3200" dirty="0" smtClean="0"/>
              <a:t>A kapcsolatteremtés területén kapott sebek.</a:t>
            </a:r>
          </a:p>
        </p:txBody>
      </p:sp>
    </p:spTree>
    <p:extLst>
      <p:ext uri="{BB962C8B-B14F-4D97-AF65-F5344CB8AC3E}">
        <p14:creationId xmlns:p14="http://schemas.microsoft.com/office/powerpoint/2010/main" val="4282844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b="1" dirty="0"/>
              <a:t>Hogyan lesz valakiből prostituált?</a:t>
            </a:r>
            <a:endParaRPr lang="hu-HU" sz="3600" dirty="0"/>
          </a:p>
        </p:txBody>
      </p:sp>
      <p:sp>
        <p:nvSpPr>
          <p:cNvPr id="3" name="Tartalom helye 2"/>
          <p:cNvSpPr>
            <a:spLocks noGrp="1"/>
          </p:cNvSpPr>
          <p:nvPr>
            <p:ph sz="quarter" idx="1"/>
          </p:nvPr>
        </p:nvSpPr>
        <p:spPr/>
        <p:txBody>
          <a:bodyPr>
            <a:normAutofit/>
          </a:bodyPr>
          <a:lstStyle/>
          <a:p>
            <a:pPr marL="514350" indent="-514350">
              <a:spcBef>
                <a:spcPts val="0"/>
              </a:spcBef>
              <a:buFont typeface="+mj-lt"/>
              <a:buAutoNum type="arabicPeriod" startAt="3"/>
            </a:pPr>
            <a:r>
              <a:rPr lang="hu-HU" sz="3600" dirty="0" smtClean="0"/>
              <a:t>Értékvesztés.</a:t>
            </a:r>
          </a:p>
          <a:p>
            <a:pPr marL="514350" indent="-514350">
              <a:spcBef>
                <a:spcPts val="0"/>
              </a:spcBef>
              <a:buFont typeface="+mj-lt"/>
              <a:buAutoNum type="arabicPeriod" startAt="3"/>
            </a:pPr>
            <a:r>
              <a:rPr lang="hu-HU" sz="3600" dirty="0" smtClean="0"/>
              <a:t>A szeretet hiánya.</a:t>
            </a:r>
          </a:p>
          <a:p>
            <a:pPr marL="514350" indent="-514350">
              <a:spcBef>
                <a:spcPts val="0"/>
              </a:spcBef>
              <a:buFont typeface="+mj-lt"/>
              <a:buAutoNum type="arabicPeriod" startAt="3"/>
            </a:pPr>
            <a:r>
              <a:rPr lang="hu-HU" sz="3600" dirty="0" smtClean="0"/>
              <a:t>Korábbi rossz testi kapcsolatok tapasztalata, mint a megerőszakolás vagy vérfertőzés.</a:t>
            </a:r>
          </a:p>
          <a:p>
            <a:pPr marL="514350" indent="-514350">
              <a:spcBef>
                <a:spcPts val="0"/>
              </a:spcBef>
              <a:buFont typeface="+mj-lt"/>
              <a:buAutoNum type="arabicPeriod" startAt="3"/>
            </a:pPr>
            <a:r>
              <a:rPr lang="hu-HU" sz="3600" dirty="0" smtClean="0"/>
              <a:t>Sok nőnél „a férfi” iránti bosszú.</a:t>
            </a:r>
          </a:p>
        </p:txBody>
      </p:sp>
    </p:spTree>
    <p:extLst>
      <p:ext uri="{BB962C8B-B14F-4D97-AF65-F5344CB8AC3E}">
        <p14:creationId xmlns:p14="http://schemas.microsoft.com/office/powerpoint/2010/main" val="3125293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179512" y="260648"/>
            <a:ext cx="8712968" cy="5865515"/>
          </a:xfrm>
        </p:spPr>
        <p:txBody>
          <a:bodyPr>
            <a:normAutofit/>
          </a:bodyPr>
          <a:lstStyle/>
          <a:p>
            <a:pPr marL="0" indent="0">
              <a:spcBef>
                <a:spcPts val="0"/>
              </a:spcBef>
              <a:buNone/>
            </a:pPr>
            <a:r>
              <a:rPr lang="hu-HU" sz="2800" dirty="0" smtClean="0"/>
              <a:t>Különböző nemzetközi tanulmányokban a prostituált nők és lányok többsége arról számolt be, hogy gyermekkorukban a férfiak szexuális visszaéléseinek áldozatai voltak.</a:t>
            </a:r>
          </a:p>
          <a:p>
            <a:pPr marL="0" indent="0">
              <a:spcBef>
                <a:spcPts val="0"/>
              </a:spcBef>
              <a:buNone/>
            </a:pPr>
            <a:endParaRPr lang="hu-HU" sz="2800" dirty="0" smtClean="0"/>
          </a:p>
          <a:p>
            <a:pPr marL="0" indent="0">
              <a:spcBef>
                <a:spcPts val="0"/>
              </a:spcBef>
              <a:buNone/>
            </a:pPr>
            <a:r>
              <a:rPr lang="hu-HU" sz="2800" dirty="0" smtClean="0"/>
              <a:t>San Franciscóban élő prostituáltakat kérdeztek ki, és azt találták, hogy a prostituáltak 57%-át gyermekkorukban szexuálisan kihasználták, 49%-ukat pedig fizikailag bántalmazták.</a:t>
            </a:r>
          </a:p>
          <a:p>
            <a:pPr marL="0" indent="0">
              <a:spcBef>
                <a:spcPts val="0"/>
              </a:spcBef>
              <a:buNone/>
            </a:pPr>
            <a:endParaRPr lang="hu-HU" sz="2800" dirty="0"/>
          </a:p>
          <a:p>
            <a:pPr marL="0" indent="0">
              <a:spcBef>
                <a:spcPts val="0"/>
              </a:spcBef>
              <a:buNone/>
            </a:pPr>
            <a:r>
              <a:rPr lang="hu-HU" sz="2800" dirty="0" smtClean="0"/>
              <a:t>A kutatók egyetértenek abban, hogy  nemzetközi szinten a prostitúcióba való bekerülésükkor a lányok átlagéletkora 14 év!</a:t>
            </a:r>
            <a:endParaRPr lang="hu-HU" sz="2800" dirty="0"/>
          </a:p>
        </p:txBody>
      </p:sp>
    </p:spTree>
    <p:extLst>
      <p:ext uri="{BB962C8B-B14F-4D97-AF65-F5344CB8AC3E}">
        <p14:creationId xmlns:p14="http://schemas.microsoft.com/office/powerpoint/2010/main" val="3502794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78098"/>
          </a:xfrm>
        </p:spPr>
        <p:txBody>
          <a:bodyPr>
            <a:normAutofit/>
          </a:bodyPr>
          <a:lstStyle/>
          <a:p>
            <a:r>
              <a:rPr lang="hu-HU" sz="4000" b="1" dirty="0" smtClean="0"/>
              <a:t>Gyermekek prostitúciója</a:t>
            </a:r>
            <a:endParaRPr lang="hu-HU" sz="4000" b="1" dirty="0"/>
          </a:p>
        </p:txBody>
      </p:sp>
      <p:sp>
        <p:nvSpPr>
          <p:cNvPr id="3" name="Tartalom helye 2"/>
          <p:cNvSpPr>
            <a:spLocks noGrp="1"/>
          </p:cNvSpPr>
          <p:nvPr>
            <p:ph sz="quarter" idx="1"/>
          </p:nvPr>
        </p:nvSpPr>
        <p:spPr>
          <a:xfrm>
            <a:off x="251520" y="1412776"/>
            <a:ext cx="8640960" cy="4713387"/>
          </a:xfrm>
        </p:spPr>
        <p:txBody>
          <a:bodyPr/>
          <a:lstStyle/>
          <a:p>
            <a:pPr marL="0" indent="0">
              <a:spcBef>
                <a:spcPts val="0"/>
              </a:spcBef>
              <a:buNone/>
            </a:pPr>
            <a:r>
              <a:rPr lang="hu-HU" sz="2800" dirty="0" smtClean="0"/>
              <a:t>Az utóbbi évtizedekben a gyermekprostitúció példa nélküli méreteket öltött. Pusztán Ázsiában több mint egy millió gyermek és serdülő érintett. Az 5-10 éves gyermekek nagyon keresettek, mivel ők még nem fertőzöttek az AIDS-el. A prostituált gyermekek súlyos fizikai és pszichikai károsodást szenvednek el!</a:t>
            </a:r>
            <a:endParaRPr lang="hu-HU" sz="28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86" y="4077072"/>
            <a:ext cx="8316416" cy="2494925"/>
          </a:xfrm>
          <a:prstGeom prst="rect">
            <a:avLst/>
          </a:prstGeom>
        </p:spPr>
      </p:pic>
    </p:spTree>
    <p:extLst>
      <p:ext uri="{BB962C8B-B14F-4D97-AF65-F5344CB8AC3E}">
        <p14:creationId xmlns:p14="http://schemas.microsoft.com/office/powerpoint/2010/main" val="12710008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Férfiak prostitúciója</a:t>
            </a:r>
            <a:endParaRPr lang="hu-HU" sz="4000" b="1" dirty="0"/>
          </a:p>
        </p:txBody>
      </p:sp>
      <p:sp>
        <p:nvSpPr>
          <p:cNvPr id="3" name="Tartalom helye 2"/>
          <p:cNvSpPr>
            <a:spLocks noGrp="1"/>
          </p:cNvSpPr>
          <p:nvPr>
            <p:ph sz="quarter" idx="1"/>
          </p:nvPr>
        </p:nvSpPr>
        <p:spPr/>
        <p:txBody>
          <a:bodyPr>
            <a:normAutofit/>
          </a:bodyPr>
          <a:lstStyle/>
          <a:p>
            <a:pPr marL="0" indent="0">
              <a:spcBef>
                <a:spcPts val="0"/>
              </a:spcBef>
              <a:buNone/>
            </a:pPr>
            <a:r>
              <a:rPr lang="hu-HU" sz="2800" dirty="0" smtClean="0"/>
              <a:t>A férfiak egyre nagyobb számban vannak benne a prostitúcióban. A rendőrség szerint a prostituált népesség egyharmadát képviselik!</a:t>
            </a:r>
          </a:p>
          <a:p>
            <a:pPr marL="0" indent="0">
              <a:spcBef>
                <a:spcPts val="0"/>
              </a:spcBef>
              <a:buNone/>
            </a:pPr>
            <a:endParaRPr lang="hu-HU" sz="2800" dirty="0" smtClean="0"/>
          </a:p>
          <a:p>
            <a:pPr marL="0" indent="0">
              <a:spcBef>
                <a:spcPts val="0"/>
              </a:spcBef>
              <a:buNone/>
            </a:pPr>
            <a:r>
              <a:rPr lang="hu-HU" sz="2800" dirty="0" smtClean="0"/>
              <a:t>A többség nagyon fiatalon kezdi.</a:t>
            </a:r>
          </a:p>
          <a:p>
            <a:pPr marL="0" indent="0">
              <a:spcBef>
                <a:spcPts val="0"/>
              </a:spcBef>
              <a:buNone/>
            </a:pPr>
            <a:r>
              <a:rPr lang="hu-HU" sz="2800" dirty="0" smtClean="0"/>
              <a:t>Egyesek nemet is váltanak, női szerepet vesznek fel.</a:t>
            </a:r>
          </a:p>
          <a:p>
            <a:pPr marL="0" indent="0">
              <a:spcBef>
                <a:spcPts val="0"/>
              </a:spcBef>
              <a:buNone/>
            </a:pPr>
            <a:r>
              <a:rPr lang="hu-HU" sz="2800" dirty="0" smtClean="0"/>
              <a:t>Mások hormonkezelésekkel vagy operációval átalakíttatják a testüket.</a:t>
            </a:r>
            <a:endParaRPr lang="hu-HU" sz="2800" dirty="0"/>
          </a:p>
        </p:txBody>
      </p:sp>
    </p:spTree>
    <p:extLst>
      <p:ext uri="{BB962C8B-B14F-4D97-AF65-F5344CB8AC3E}">
        <p14:creationId xmlns:p14="http://schemas.microsoft.com/office/powerpoint/2010/main" val="11216516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404664"/>
            <a:ext cx="8640960" cy="5721499"/>
          </a:xfrm>
        </p:spPr>
        <p:txBody>
          <a:bodyPr>
            <a:normAutofit/>
          </a:bodyPr>
          <a:lstStyle/>
          <a:p>
            <a:pPr marL="0" indent="0">
              <a:spcBef>
                <a:spcPts val="0"/>
              </a:spcBef>
              <a:buNone/>
            </a:pPr>
            <a:r>
              <a:rPr lang="hu-HU" sz="3200" dirty="0"/>
              <a:t>A transzvesztita és transz-szexuális személyek aránya a prostitúcióban egyre nő. Döntő szempontot jelent itt a kíváncsiság, ami a klienseket vezeti.</a:t>
            </a:r>
          </a:p>
          <a:p>
            <a:pPr marL="0" indent="0">
              <a:spcBef>
                <a:spcPts val="0"/>
              </a:spcBef>
              <a:buNone/>
            </a:pPr>
            <a:endParaRPr lang="hu-HU" sz="3200" dirty="0"/>
          </a:p>
          <a:p>
            <a:pPr marL="0" indent="0">
              <a:spcBef>
                <a:spcPts val="0"/>
              </a:spcBef>
              <a:buNone/>
            </a:pPr>
            <a:r>
              <a:rPr lang="hu-HU" sz="3200" dirty="0"/>
              <a:t>A </a:t>
            </a:r>
            <a:r>
              <a:rPr lang="hu-HU" sz="3200" dirty="0" smtClean="0"/>
              <a:t>transzvesztita - nőnek </a:t>
            </a:r>
            <a:r>
              <a:rPr lang="hu-HU" sz="3200" dirty="0"/>
              <a:t>álcázott férfi.</a:t>
            </a:r>
          </a:p>
          <a:p>
            <a:pPr marL="0" indent="0">
              <a:spcBef>
                <a:spcPts val="0"/>
              </a:spcBef>
              <a:buNone/>
            </a:pPr>
            <a:r>
              <a:rPr lang="hu-HU" sz="3200" dirty="0"/>
              <a:t>A </a:t>
            </a:r>
            <a:r>
              <a:rPr lang="hu-HU" sz="3200" dirty="0" smtClean="0"/>
              <a:t>transz-szexuális - aki átalakíttatja </a:t>
            </a:r>
            <a:r>
              <a:rPr lang="hu-HU" sz="3200" dirty="0"/>
              <a:t>a </a:t>
            </a:r>
            <a:r>
              <a:rPr lang="hu-HU" sz="3200" dirty="0" smtClean="0"/>
              <a:t>testét.</a:t>
            </a:r>
            <a:endParaRPr lang="hu-HU" sz="3200" dirty="0"/>
          </a:p>
          <a:p>
            <a:pPr marL="0" indent="0">
              <a:spcBef>
                <a:spcPts val="0"/>
              </a:spcBef>
              <a:buNone/>
            </a:pPr>
            <a:endParaRPr lang="hu-HU" sz="3200" dirty="0"/>
          </a:p>
          <a:p>
            <a:pPr marL="0" indent="0">
              <a:spcBef>
                <a:spcPts val="0"/>
              </a:spcBef>
              <a:buNone/>
            </a:pPr>
            <a:endParaRPr lang="hu-HU" sz="3200" dirty="0"/>
          </a:p>
        </p:txBody>
      </p:sp>
    </p:spTree>
    <p:extLst>
      <p:ext uri="{BB962C8B-B14F-4D97-AF65-F5344CB8AC3E}">
        <p14:creationId xmlns:p14="http://schemas.microsoft.com/office/powerpoint/2010/main" val="425020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p:cNvSpPr>
            <a:spLocks noGrp="1"/>
          </p:cNvSpPr>
          <p:nvPr>
            <p:ph sz="quarter" idx="4294967295"/>
          </p:nvPr>
        </p:nvSpPr>
        <p:spPr>
          <a:xfrm>
            <a:off x="251520" y="188641"/>
            <a:ext cx="8712968" cy="6120679"/>
          </a:xfrm>
        </p:spPr>
        <p:txBody>
          <a:bodyPr>
            <a:normAutofit lnSpcReduction="10000"/>
          </a:bodyPr>
          <a:lstStyle/>
          <a:p>
            <a:pPr marL="0" indent="0" algn="just">
              <a:lnSpc>
                <a:spcPct val="110000"/>
              </a:lnSpc>
              <a:spcBef>
                <a:spcPts val="0"/>
              </a:spcBef>
              <a:buNone/>
            </a:pPr>
            <a:endParaRPr lang="hu-HU" sz="2800" dirty="0" smtClean="0"/>
          </a:p>
          <a:p>
            <a:pPr marL="0" indent="0" algn="just">
              <a:lnSpc>
                <a:spcPct val="110000"/>
              </a:lnSpc>
              <a:spcBef>
                <a:spcPts val="0"/>
              </a:spcBef>
              <a:buNone/>
            </a:pPr>
            <a:r>
              <a:rPr lang="hu-HU" sz="3200" dirty="0" smtClean="0"/>
              <a:t>„A prostitúció sem nem szakma, sem nem szükséges rossz.</a:t>
            </a:r>
          </a:p>
          <a:p>
            <a:pPr marL="0" indent="0" algn="just">
              <a:lnSpc>
                <a:spcPct val="110000"/>
              </a:lnSpc>
              <a:spcBef>
                <a:spcPts val="0"/>
              </a:spcBef>
              <a:buNone/>
            </a:pPr>
            <a:r>
              <a:rPr lang="hu-HU" sz="3200" dirty="0" smtClean="0"/>
              <a:t>A prostitúció erőszak, sérti az emberi jogokat. Ahelyett, hogy megszoknánk a létezését és támogatnánk, ki kell munkálni azt az új mentalitást, amely képes arra, hogy kimondja, akár a prostituáltak, akár a kliensek részéről: nincs út a prostitúció felé.</a:t>
            </a:r>
            <a:r>
              <a:rPr lang="hu-HU" sz="3200" dirty="0"/>
              <a:t> </a:t>
            </a:r>
            <a:r>
              <a:rPr lang="hu-HU" sz="3200" dirty="0" smtClean="0"/>
              <a:t>A prostitúció nem végzetszerű.</a:t>
            </a:r>
          </a:p>
          <a:p>
            <a:pPr marL="0" indent="0" algn="just">
              <a:lnSpc>
                <a:spcPct val="110000"/>
              </a:lnSpc>
              <a:spcBef>
                <a:spcPts val="0"/>
              </a:spcBef>
              <a:buNone/>
            </a:pPr>
            <a:r>
              <a:rPr lang="hu-HU" sz="3200" dirty="0" smtClean="0"/>
              <a:t>A prostitúciónak el kell tűnnie és el is tűnhet.”</a:t>
            </a:r>
          </a:p>
          <a:p>
            <a:pPr marL="0" indent="0" algn="r">
              <a:lnSpc>
                <a:spcPct val="110000"/>
              </a:lnSpc>
              <a:spcBef>
                <a:spcPts val="0"/>
              </a:spcBef>
              <a:buNone/>
            </a:pPr>
            <a:r>
              <a:rPr lang="hu-HU" sz="2800" i="1" dirty="0" smtClean="0"/>
              <a:t>Fészek Mozgalom – Együtt cselekedni</a:t>
            </a:r>
          </a:p>
        </p:txBody>
      </p:sp>
    </p:spTree>
    <p:extLst>
      <p:ext uri="{BB962C8B-B14F-4D97-AF65-F5344CB8AC3E}">
        <p14:creationId xmlns:p14="http://schemas.microsoft.com/office/powerpoint/2010/main" val="18141173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0"/>
            <a:ext cx="8784976" cy="1196752"/>
          </a:xfrm>
        </p:spPr>
        <p:txBody>
          <a:bodyPr>
            <a:noAutofit/>
          </a:bodyPr>
          <a:lstStyle/>
          <a:p>
            <a:r>
              <a:rPr lang="hu-HU" sz="3200" b="1" dirty="0" smtClean="0"/>
              <a:t>A stricik és az emberkereskedők módszerei</a:t>
            </a:r>
            <a:endParaRPr lang="hu-HU" sz="3200" b="1" dirty="0"/>
          </a:p>
        </p:txBody>
      </p:sp>
      <p:sp>
        <p:nvSpPr>
          <p:cNvPr id="3" name="Tartalom helye 2"/>
          <p:cNvSpPr>
            <a:spLocks noGrp="1"/>
          </p:cNvSpPr>
          <p:nvPr>
            <p:ph sz="quarter" idx="1"/>
          </p:nvPr>
        </p:nvSpPr>
        <p:spPr>
          <a:xfrm>
            <a:off x="251520" y="1412776"/>
            <a:ext cx="8640960" cy="5040560"/>
          </a:xfrm>
        </p:spPr>
        <p:txBody>
          <a:bodyPr>
            <a:normAutofit/>
          </a:bodyPr>
          <a:lstStyle/>
          <a:p>
            <a:pPr marL="0" indent="0">
              <a:spcBef>
                <a:spcPts val="0"/>
              </a:spcBef>
              <a:buNone/>
            </a:pPr>
            <a:r>
              <a:rPr lang="hu-HU" sz="3600" dirty="0" smtClean="0"/>
              <a:t>A nők és lányok különféle szándékos erőszaknak és bántalmazásnak vannak kiszolgáltatva.</a:t>
            </a:r>
          </a:p>
          <a:p>
            <a:pPr marL="0" indent="0">
              <a:spcBef>
                <a:spcPts val="0"/>
              </a:spcBef>
              <a:buNone/>
            </a:pPr>
            <a:r>
              <a:rPr lang="hu-HU" sz="3600" dirty="0" smtClean="0"/>
              <a:t>A módszerek és taktikák változóak, de a cél azonos: </a:t>
            </a:r>
            <a:r>
              <a:rPr lang="hu-HU" sz="3600" i="1" dirty="0" smtClean="0"/>
              <a:t>az áldozatok totális ellenőrzése és engedelmességre kényszerítése.</a:t>
            </a:r>
          </a:p>
          <a:p>
            <a:pPr marL="0" indent="0">
              <a:spcBef>
                <a:spcPts val="0"/>
              </a:spcBef>
              <a:buNone/>
            </a:pPr>
            <a:endParaRPr lang="hu-HU" sz="3600" i="1" dirty="0" smtClean="0"/>
          </a:p>
        </p:txBody>
      </p:sp>
    </p:spTree>
    <p:extLst>
      <p:ext uri="{BB962C8B-B14F-4D97-AF65-F5344CB8AC3E}">
        <p14:creationId xmlns:p14="http://schemas.microsoft.com/office/powerpoint/2010/main" val="4611397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Autofit/>
          </a:bodyPr>
          <a:lstStyle/>
          <a:p>
            <a:r>
              <a:rPr lang="hu-HU" sz="3200" b="1" dirty="0"/>
              <a:t>A stricik és az emberkereskedők módszerei</a:t>
            </a:r>
            <a:endParaRPr lang="hu-HU" sz="3200" dirty="0"/>
          </a:p>
        </p:txBody>
      </p:sp>
      <p:sp>
        <p:nvSpPr>
          <p:cNvPr id="3" name="Tartalom helye 2"/>
          <p:cNvSpPr>
            <a:spLocks noGrp="1"/>
          </p:cNvSpPr>
          <p:nvPr>
            <p:ph sz="quarter" idx="1"/>
          </p:nvPr>
        </p:nvSpPr>
        <p:spPr>
          <a:xfrm>
            <a:off x="251520" y="1527048"/>
            <a:ext cx="8712968" cy="4926288"/>
          </a:xfrm>
        </p:spPr>
        <p:txBody>
          <a:bodyPr>
            <a:normAutofit lnSpcReduction="10000"/>
          </a:bodyPr>
          <a:lstStyle/>
          <a:p>
            <a:pPr marL="0" indent="0">
              <a:spcBef>
                <a:spcPts val="0"/>
              </a:spcBef>
              <a:buNone/>
            </a:pPr>
            <a:r>
              <a:rPr lang="hu-HU" sz="2800" b="1" dirty="0"/>
              <a:t>A rabszolgasorba taszítás és a prostitúcióba taszítás módszerei meglehetősen hasonlóak:</a:t>
            </a:r>
          </a:p>
          <a:p>
            <a:pPr>
              <a:spcBef>
                <a:spcPts val="0"/>
              </a:spcBef>
            </a:pPr>
            <a:r>
              <a:rPr lang="hu-HU" sz="2800" dirty="0"/>
              <a:t>szisztematikus és ismétlődő pszichológiai trauma </a:t>
            </a:r>
            <a:r>
              <a:rPr lang="hu-HU" sz="2800" dirty="0" smtClean="0"/>
              <a:t>okozása</a:t>
            </a:r>
          </a:p>
          <a:p>
            <a:pPr>
              <a:spcBef>
                <a:spcPts val="0"/>
              </a:spcBef>
            </a:pPr>
            <a:r>
              <a:rPr lang="hu-HU" sz="2800" dirty="0" smtClean="0"/>
              <a:t>összehangolt technikák az önrendelkezés elvesztésére és a kapcsolatoktól való megfosztásra</a:t>
            </a:r>
          </a:p>
          <a:p>
            <a:pPr>
              <a:spcBef>
                <a:spcPts val="0"/>
              </a:spcBef>
            </a:pPr>
            <a:r>
              <a:rPr lang="hu-HU" sz="2800" dirty="0"/>
              <a:t>f</a:t>
            </a:r>
            <a:r>
              <a:rPr lang="hu-HU" sz="2800" dirty="0" smtClean="0"/>
              <a:t>élelemkeltés az erőszak következetlen és megjósolhatatlan kitöréseitől</a:t>
            </a:r>
          </a:p>
          <a:p>
            <a:pPr>
              <a:spcBef>
                <a:spcPts val="0"/>
              </a:spcBef>
            </a:pPr>
            <a:r>
              <a:rPr lang="hu-HU" sz="2800" dirty="0"/>
              <a:t>a</a:t>
            </a:r>
            <a:r>
              <a:rPr lang="hu-HU" sz="2800" dirty="0" smtClean="0"/>
              <a:t> család és mások fenyegetése</a:t>
            </a:r>
          </a:p>
          <a:p>
            <a:pPr>
              <a:spcBef>
                <a:spcPts val="0"/>
              </a:spcBef>
            </a:pPr>
            <a:r>
              <a:rPr lang="hu-HU" sz="2800" dirty="0"/>
              <a:t>a</a:t>
            </a:r>
            <a:r>
              <a:rPr lang="hu-HU" sz="2800" dirty="0" smtClean="0"/>
              <a:t>z áldozat meggyőzése arról, hogy az elkövető mindenható</a:t>
            </a:r>
          </a:p>
          <a:p>
            <a:pPr>
              <a:spcBef>
                <a:spcPts val="0"/>
              </a:spcBef>
            </a:pPr>
            <a:r>
              <a:rPr lang="hu-HU" sz="2800" dirty="0" smtClean="0"/>
              <a:t>az áldozat autonómia érzésének lerombolása</a:t>
            </a:r>
          </a:p>
          <a:p>
            <a:pPr marL="0" indent="0">
              <a:buNone/>
            </a:pPr>
            <a:endParaRPr lang="hu-HU" dirty="0"/>
          </a:p>
        </p:txBody>
      </p:sp>
    </p:spTree>
    <p:extLst>
      <p:ext uri="{BB962C8B-B14F-4D97-AF65-F5344CB8AC3E}">
        <p14:creationId xmlns:p14="http://schemas.microsoft.com/office/powerpoint/2010/main" val="1068213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896144"/>
          </a:xfrm>
        </p:spPr>
        <p:txBody>
          <a:bodyPr>
            <a:noAutofit/>
          </a:bodyPr>
          <a:lstStyle/>
          <a:p>
            <a:r>
              <a:rPr lang="hu-HU" sz="3200" b="1" dirty="0"/>
              <a:t>A stricik és az emberkereskedők módszerei</a:t>
            </a:r>
            <a:endParaRPr lang="hu-HU" sz="3200" dirty="0"/>
          </a:p>
        </p:txBody>
      </p:sp>
      <p:sp>
        <p:nvSpPr>
          <p:cNvPr id="3" name="Tartalom helye 2"/>
          <p:cNvSpPr>
            <a:spLocks noGrp="1"/>
          </p:cNvSpPr>
          <p:nvPr>
            <p:ph sz="quarter" idx="1"/>
          </p:nvPr>
        </p:nvSpPr>
        <p:spPr>
          <a:xfrm>
            <a:off x="179512" y="1484784"/>
            <a:ext cx="8712968" cy="4641379"/>
          </a:xfrm>
        </p:spPr>
        <p:txBody>
          <a:bodyPr/>
          <a:lstStyle/>
          <a:p>
            <a:pPr marL="0" indent="0">
              <a:spcBef>
                <a:spcPts val="0"/>
              </a:spcBef>
              <a:buNone/>
            </a:pPr>
            <a:r>
              <a:rPr lang="hu-HU" sz="2800" dirty="0" smtClean="0"/>
              <a:t>Az identitástól való megfosztás a kontroll egyik jól használható eszköze, amely teljes engedelmességet és rabszolgaságot eredményez.</a:t>
            </a:r>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975" y="2924944"/>
            <a:ext cx="5946326" cy="3528392"/>
          </a:xfrm>
          <a:prstGeom prst="rect">
            <a:avLst/>
          </a:prstGeom>
        </p:spPr>
      </p:pic>
    </p:spTree>
    <p:extLst>
      <p:ext uri="{BB962C8B-B14F-4D97-AF65-F5344CB8AC3E}">
        <p14:creationId xmlns:p14="http://schemas.microsoft.com/office/powerpoint/2010/main" val="39164411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2800" b="1" dirty="0" smtClean="0"/>
              <a:t>A nők prostitúcióba csalásának négy fázisa</a:t>
            </a:r>
            <a:endParaRPr lang="hu-HU" sz="2800" b="1" dirty="0"/>
          </a:p>
        </p:txBody>
      </p:sp>
      <p:sp>
        <p:nvSpPr>
          <p:cNvPr id="3" name="Tartalom helye 2"/>
          <p:cNvSpPr>
            <a:spLocks noGrp="1"/>
          </p:cNvSpPr>
          <p:nvPr>
            <p:ph sz="quarter" idx="1"/>
          </p:nvPr>
        </p:nvSpPr>
        <p:spPr/>
        <p:txBody>
          <a:bodyPr>
            <a:normAutofit/>
          </a:bodyPr>
          <a:lstStyle/>
          <a:p>
            <a:pPr marL="514350" indent="-514350">
              <a:spcBef>
                <a:spcPts val="0"/>
              </a:spcBef>
              <a:buAutoNum type="arabicPeriod"/>
            </a:pPr>
            <a:r>
              <a:rPr lang="hu-HU" sz="3200" b="1" dirty="0" smtClean="0"/>
              <a:t>TŐRBE CSALÁS</a:t>
            </a:r>
          </a:p>
          <a:p>
            <a:pPr>
              <a:spcBef>
                <a:spcPts val="0"/>
              </a:spcBef>
            </a:pPr>
            <a:r>
              <a:rPr lang="hu-HU" sz="3200" dirty="0"/>
              <a:t>l</a:t>
            </a:r>
            <a:r>
              <a:rPr lang="hu-HU" sz="3200" dirty="0" smtClean="0"/>
              <a:t>enyűgözni a fiatal nőt</a:t>
            </a:r>
          </a:p>
          <a:p>
            <a:pPr>
              <a:spcBef>
                <a:spcPts val="0"/>
              </a:spcBef>
            </a:pPr>
            <a:r>
              <a:rPr lang="hu-HU" sz="3200" dirty="0"/>
              <a:t>e</a:t>
            </a:r>
            <a:r>
              <a:rPr lang="hu-HU" sz="3200" dirty="0" smtClean="0"/>
              <a:t>lnyerni a bizalmát</a:t>
            </a:r>
          </a:p>
          <a:p>
            <a:pPr>
              <a:spcBef>
                <a:spcPts val="0"/>
              </a:spcBef>
            </a:pPr>
            <a:r>
              <a:rPr lang="hu-HU" sz="3200" dirty="0"/>
              <a:t>e</a:t>
            </a:r>
            <a:r>
              <a:rPr lang="hu-HU" sz="3200" dirty="0" smtClean="0"/>
              <a:t>lhitetni vele, hogy a férfi az egyetlen, aki igazán megérti őt</a:t>
            </a:r>
          </a:p>
          <a:p>
            <a:pPr>
              <a:spcBef>
                <a:spcPts val="0"/>
              </a:spcBef>
            </a:pPr>
            <a:r>
              <a:rPr lang="hu-HU" sz="3200" dirty="0"/>
              <a:t>e</a:t>
            </a:r>
            <a:r>
              <a:rPr lang="hu-HU" sz="3200" dirty="0" smtClean="0"/>
              <a:t>lérni, hogy szerelmes legyen a férfiba, ajándékokat adni neki, gyakran gyűrűt is</a:t>
            </a:r>
            <a:endParaRPr lang="hu-HU" sz="3200" dirty="0"/>
          </a:p>
        </p:txBody>
      </p:sp>
    </p:spTree>
    <p:extLst>
      <p:ext uri="{BB962C8B-B14F-4D97-AF65-F5344CB8AC3E}">
        <p14:creationId xmlns:p14="http://schemas.microsoft.com/office/powerpoint/2010/main" val="39597317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A nők prostitúcióba csalásának négy fázisa</a:t>
            </a:r>
            <a:endParaRPr lang="hu-HU" dirty="0"/>
          </a:p>
        </p:txBody>
      </p:sp>
      <p:sp>
        <p:nvSpPr>
          <p:cNvPr id="3" name="Tartalom helye 2"/>
          <p:cNvSpPr>
            <a:spLocks noGrp="1"/>
          </p:cNvSpPr>
          <p:nvPr>
            <p:ph sz="quarter" idx="1"/>
          </p:nvPr>
        </p:nvSpPr>
        <p:spPr/>
        <p:txBody>
          <a:bodyPr/>
          <a:lstStyle/>
          <a:p>
            <a:pPr marL="0" indent="0">
              <a:spcBef>
                <a:spcPts val="0"/>
              </a:spcBef>
              <a:buNone/>
            </a:pPr>
            <a:r>
              <a:rPr lang="hu-HU" dirty="0" smtClean="0"/>
              <a:t>2. </a:t>
            </a:r>
            <a:r>
              <a:rPr lang="hu-HU" sz="3200" b="1" dirty="0" smtClean="0"/>
              <a:t>FÜGGŐSÉG KIALAKÍTÁSA</a:t>
            </a:r>
          </a:p>
          <a:p>
            <a:pPr>
              <a:spcBef>
                <a:spcPts val="0"/>
              </a:spcBef>
            </a:pPr>
            <a:r>
              <a:rPr lang="hu-HU" sz="3200" dirty="0"/>
              <a:t>e</a:t>
            </a:r>
            <a:r>
              <a:rPr lang="hu-HU" sz="3200" dirty="0" smtClean="0"/>
              <a:t>gyre birtoklóbbá válni</a:t>
            </a:r>
          </a:p>
          <a:p>
            <a:pPr>
              <a:spcBef>
                <a:spcPts val="0"/>
              </a:spcBef>
            </a:pPr>
            <a:r>
              <a:rPr lang="hu-HU" sz="3200" dirty="0"/>
              <a:t>m</a:t>
            </a:r>
            <a:r>
              <a:rPr lang="hu-HU" sz="3200" dirty="0" smtClean="0"/>
              <a:t>eggyőzni, hogy semmisítsen meg fontos tárgyakat és/vagy utasítsa vissza a hozzá közel állókat</a:t>
            </a:r>
          </a:p>
          <a:p>
            <a:pPr>
              <a:spcBef>
                <a:spcPts val="0"/>
              </a:spcBef>
            </a:pPr>
            <a:r>
              <a:rPr lang="hu-HU" sz="3200" dirty="0"/>
              <a:t>m</a:t>
            </a:r>
            <a:r>
              <a:rPr lang="hu-HU" sz="3200" dirty="0" smtClean="0"/>
              <a:t>egváltoztatni a nevét</a:t>
            </a:r>
          </a:p>
          <a:p>
            <a:pPr>
              <a:spcBef>
                <a:spcPts val="0"/>
              </a:spcBef>
            </a:pPr>
            <a:r>
              <a:rPr lang="hu-HU" sz="3200" dirty="0"/>
              <a:t>l</a:t>
            </a:r>
            <a:r>
              <a:rPr lang="hu-HU" sz="3200" dirty="0" smtClean="0"/>
              <a:t>erombolni a kapcsolatot az előző életével</a:t>
            </a:r>
          </a:p>
          <a:p>
            <a:pPr>
              <a:spcBef>
                <a:spcPts val="0"/>
              </a:spcBef>
            </a:pPr>
            <a:r>
              <a:rPr lang="hu-HU" sz="3200" dirty="0" smtClean="0"/>
              <a:t>elszigetelni</a:t>
            </a:r>
            <a:endParaRPr lang="hu-HU" sz="3200" dirty="0"/>
          </a:p>
        </p:txBody>
      </p:sp>
    </p:spTree>
    <p:extLst>
      <p:ext uri="{BB962C8B-B14F-4D97-AF65-F5344CB8AC3E}">
        <p14:creationId xmlns:p14="http://schemas.microsoft.com/office/powerpoint/2010/main" val="1739447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A nők prostitúcióba csalásának négy fázisa</a:t>
            </a:r>
            <a:endParaRPr lang="hu-HU" dirty="0"/>
          </a:p>
        </p:txBody>
      </p:sp>
      <p:sp>
        <p:nvSpPr>
          <p:cNvPr id="3" name="Tartalom helye 2"/>
          <p:cNvSpPr>
            <a:spLocks noGrp="1"/>
          </p:cNvSpPr>
          <p:nvPr>
            <p:ph sz="quarter" idx="1"/>
          </p:nvPr>
        </p:nvSpPr>
        <p:spPr/>
        <p:txBody>
          <a:bodyPr>
            <a:normAutofit lnSpcReduction="10000"/>
          </a:bodyPr>
          <a:lstStyle/>
          <a:p>
            <a:pPr marL="0" indent="0">
              <a:spcBef>
                <a:spcPts val="0"/>
              </a:spcBef>
              <a:buNone/>
            </a:pPr>
            <a:r>
              <a:rPr lang="hu-HU" dirty="0" smtClean="0"/>
              <a:t>3</a:t>
            </a:r>
            <a:r>
              <a:rPr lang="hu-HU" sz="2800" dirty="0" smtClean="0"/>
              <a:t>. </a:t>
            </a:r>
            <a:r>
              <a:rPr lang="hu-HU" sz="3200" b="1" dirty="0" smtClean="0"/>
              <a:t>ÁTVENNI A KONTROLLT</a:t>
            </a:r>
          </a:p>
          <a:p>
            <a:pPr>
              <a:spcBef>
                <a:spcPts val="0"/>
              </a:spcBef>
            </a:pPr>
            <a:r>
              <a:rPr lang="hu-HU" sz="3200" dirty="0"/>
              <a:t>e</a:t>
            </a:r>
            <a:r>
              <a:rPr lang="hu-HU" sz="3200" dirty="0" smtClean="0"/>
              <a:t>ldönteni, hova menjen, kikkel találkozzon, mit vegyen fel, egyen és gondoljon</a:t>
            </a:r>
          </a:p>
          <a:p>
            <a:pPr>
              <a:spcBef>
                <a:spcPts val="0"/>
              </a:spcBef>
            </a:pPr>
            <a:r>
              <a:rPr lang="hu-HU" sz="3200" dirty="0"/>
              <a:t>f</a:t>
            </a:r>
            <a:r>
              <a:rPr lang="hu-HU" sz="3200" dirty="0" smtClean="0"/>
              <a:t>enyegetést, ha szükséges erőszakot alkalmazni</a:t>
            </a:r>
          </a:p>
          <a:p>
            <a:pPr>
              <a:spcBef>
                <a:spcPts val="0"/>
              </a:spcBef>
            </a:pPr>
            <a:r>
              <a:rPr lang="hu-HU" sz="3200" dirty="0"/>
              <a:t>r</a:t>
            </a:r>
            <a:r>
              <a:rPr lang="hu-HU" sz="3200" dirty="0" smtClean="0"/>
              <a:t>ákényszeríteni jelentéktelen szabályok betartására</a:t>
            </a:r>
          </a:p>
          <a:p>
            <a:pPr>
              <a:spcBef>
                <a:spcPts val="0"/>
              </a:spcBef>
            </a:pPr>
            <a:r>
              <a:rPr lang="hu-HU" sz="3200" dirty="0"/>
              <a:t>k</a:t>
            </a:r>
            <a:r>
              <a:rPr lang="hu-HU" sz="3200" dirty="0" smtClean="0"/>
              <a:t>övetkezetlen és megbízhatatlan módon viselkedni</a:t>
            </a:r>
          </a:p>
          <a:p>
            <a:pPr>
              <a:spcBef>
                <a:spcPts val="0"/>
              </a:spcBef>
            </a:pPr>
            <a:r>
              <a:rPr lang="hu-HU" sz="3200" dirty="0"/>
              <a:t>k</a:t>
            </a:r>
            <a:r>
              <a:rPr lang="hu-HU" sz="3200" dirty="0" smtClean="0"/>
              <a:t>övetelni, hogy bizonyítsa be szerelmét</a:t>
            </a:r>
            <a:endParaRPr lang="hu-HU" sz="3200" dirty="0"/>
          </a:p>
        </p:txBody>
      </p:sp>
    </p:spTree>
    <p:extLst>
      <p:ext uri="{BB962C8B-B14F-4D97-AF65-F5344CB8AC3E}">
        <p14:creationId xmlns:p14="http://schemas.microsoft.com/office/powerpoint/2010/main" val="11140136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A nők prostitúcióba csalásának négy fázisa</a:t>
            </a:r>
            <a:endParaRPr lang="hu-HU" dirty="0"/>
          </a:p>
        </p:txBody>
      </p:sp>
      <p:sp>
        <p:nvSpPr>
          <p:cNvPr id="3" name="Tartalom helye 2"/>
          <p:cNvSpPr>
            <a:spLocks noGrp="1"/>
          </p:cNvSpPr>
          <p:nvPr>
            <p:ph sz="quarter" idx="1"/>
          </p:nvPr>
        </p:nvSpPr>
        <p:spPr>
          <a:xfrm>
            <a:off x="301752" y="1527048"/>
            <a:ext cx="8662736" cy="4926288"/>
          </a:xfrm>
        </p:spPr>
        <p:txBody>
          <a:bodyPr>
            <a:normAutofit lnSpcReduction="10000"/>
          </a:bodyPr>
          <a:lstStyle/>
          <a:p>
            <a:pPr marL="0" indent="0">
              <a:lnSpc>
                <a:spcPct val="110000"/>
              </a:lnSpc>
              <a:spcBef>
                <a:spcPts val="0"/>
              </a:spcBef>
              <a:buNone/>
            </a:pPr>
            <a:r>
              <a:rPr lang="hu-HU" sz="3000" b="1" dirty="0" smtClean="0"/>
              <a:t>4. TELJES DOMINANCIA</a:t>
            </a:r>
          </a:p>
          <a:p>
            <a:pPr>
              <a:lnSpc>
                <a:spcPct val="110000"/>
              </a:lnSpc>
              <a:spcBef>
                <a:spcPts val="0"/>
              </a:spcBef>
            </a:pPr>
            <a:r>
              <a:rPr lang="hu-HU" sz="3000" dirty="0"/>
              <a:t>s</a:t>
            </a:r>
            <a:r>
              <a:rPr lang="hu-HU" sz="3000" dirty="0" smtClean="0"/>
              <a:t>zolgálatkész áldozatot teremteni</a:t>
            </a:r>
          </a:p>
          <a:p>
            <a:pPr>
              <a:lnSpc>
                <a:spcPct val="110000"/>
              </a:lnSpc>
              <a:spcBef>
                <a:spcPts val="0"/>
              </a:spcBef>
            </a:pPr>
            <a:r>
              <a:rPr lang="hu-HU" sz="3000" dirty="0" smtClean="0"/>
              <a:t>biztosítani, hogy készségesen alkalmazkodjon a férfi kívánságaihoz</a:t>
            </a:r>
          </a:p>
          <a:p>
            <a:pPr>
              <a:lnSpc>
                <a:spcPct val="110000"/>
              </a:lnSpc>
              <a:spcBef>
                <a:spcPts val="0"/>
              </a:spcBef>
            </a:pPr>
            <a:r>
              <a:rPr lang="hu-HU" sz="3000" dirty="0"/>
              <a:t>r</a:t>
            </a:r>
            <a:r>
              <a:rPr lang="hu-HU" sz="3000" dirty="0" smtClean="0"/>
              <a:t>ávenni, hogy feküdjön le a férfi barátaival</a:t>
            </a:r>
          </a:p>
          <a:p>
            <a:pPr>
              <a:lnSpc>
                <a:spcPct val="110000"/>
              </a:lnSpc>
              <a:spcBef>
                <a:spcPts val="0"/>
              </a:spcBef>
            </a:pPr>
            <a:r>
              <a:rPr lang="hu-HU" sz="3000" dirty="0"/>
              <a:t>r</a:t>
            </a:r>
            <a:r>
              <a:rPr lang="hu-HU" sz="3000" dirty="0" smtClean="0"/>
              <a:t>ávenni, hogy bezárhassák a lakásba</a:t>
            </a:r>
          </a:p>
          <a:p>
            <a:pPr>
              <a:lnSpc>
                <a:spcPct val="110000"/>
              </a:lnSpc>
              <a:spcBef>
                <a:spcPts val="0"/>
              </a:spcBef>
            </a:pPr>
            <a:r>
              <a:rPr lang="hu-HU" sz="3000" dirty="0"/>
              <a:t>m</a:t>
            </a:r>
            <a:r>
              <a:rPr lang="hu-HU" sz="3000" dirty="0" smtClean="0"/>
              <a:t>eggyőzni, hogy a férfi alapvető szükséglete, hogy a nő pénzt keressen, és ennek a legjobb és legkönnyebb módja az, ha a nő szexet árul</a:t>
            </a:r>
          </a:p>
          <a:p>
            <a:pPr marL="0" indent="0" algn="r">
              <a:buNone/>
            </a:pPr>
            <a:r>
              <a:rPr lang="hu-HU" i="1" dirty="0" smtClean="0"/>
              <a:t>(Az Egyesült Királyságban végzett kutatás eredménye)</a:t>
            </a:r>
          </a:p>
          <a:p>
            <a:pPr marL="0" indent="0">
              <a:buNone/>
            </a:pPr>
            <a:endParaRPr lang="hu-HU" dirty="0"/>
          </a:p>
        </p:txBody>
      </p:sp>
    </p:spTree>
    <p:extLst>
      <p:ext uri="{BB962C8B-B14F-4D97-AF65-F5344CB8AC3E}">
        <p14:creationId xmlns:p14="http://schemas.microsoft.com/office/powerpoint/2010/main" val="17766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Hogyan élnek a prostituáltak?</a:t>
            </a:r>
            <a:endParaRPr lang="hu-HU" sz="4000" b="1" dirty="0"/>
          </a:p>
        </p:txBody>
      </p:sp>
      <p:sp>
        <p:nvSpPr>
          <p:cNvPr id="3" name="Tartalom helye 2"/>
          <p:cNvSpPr>
            <a:spLocks noGrp="1"/>
          </p:cNvSpPr>
          <p:nvPr>
            <p:ph sz="quarter" idx="1"/>
          </p:nvPr>
        </p:nvSpPr>
        <p:spPr>
          <a:xfrm>
            <a:off x="251520" y="1527048"/>
            <a:ext cx="8712968" cy="4572000"/>
          </a:xfrm>
        </p:spPr>
        <p:txBody>
          <a:bodyPr>
            <a:normAutofit/>
          </a:bodyPr>
          <a:lstStyle/>
          <a:p>
            <a:pPr>
              <a:spcBef>
                <a:spcPts val="0"/>
              </a:spcBef>
            </a:pPr>
            <a:r>
              <a:rPr lang="hu-HU" sz="2800" dirty="0" smtClean="0"/>
              <a:t>Van, aki megpróbál megőrizni egyfajta családi és kulturális életet.</a:t>
            </a:r>
          </a:p>
          <a:p>
            <a:pPr>
              <a:spcBef>
                <a:spcPts val="0"/>
              </a:spcBef>
            </a:pPr>
            <a:r>
              <a:rPr lang="hu-HU" sz="2800" dirty="0" smtClean="0"/>
              <a:t>Van, aki megmarad a prostitúciós negyedekben, egyetlen horizontja az utca lesz.</a:t>
            </a:r>
          </a:p>
          <a:p>
            <a:pPr marL="0" indent="0">
              <a:spcBef>
                <a:spcPts val="0"/>
              </a:spcBef>
              <a:buNone/>
            </a:pPr>
            <a:endParaRPr lang="hu-HU" sz="2800" dirty="0"/>
          </a:p>
          <a:p>
            <a:pPr marL="0" indent="0">
              <a:spcBef>
                <a:spcPts val="0"/>
              </a:spcBef>
              <a:buNone/>
            </a:pPr>
            <a:r>
              <a:rPr lang="hu-HU" sz="2800" dirty="0" smtClean="0"/>
              <a:t>Sokan azt állítják, hogy két énjük van. Ők a közönyben keresnek menedéket. Próbálnak nem „jelen lenni”, amikor a klienssel vannak, mert csak így tudják elviselni az undort és az utálatot a kliens iránt. Ők fokozatosan bezárkóznak.</a:t>
            </a:r>
            <a:endParaRPr lang="hu-HU" sz="2800" dirty="0"/>
          </a:p>
        </p:txBody>
      </p:sp>
    </p:spTree>
    <p:extLst>
      <p:ext uri="{BB962C8B-B14F-4D97-AF65-F5344CB8AC3E}">
        <p14:creationId xmlns:p14="http://schemas.microsoft.com/office/powerpoint/2010/main" val="11893909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332656"/>
            <a:ext cx="8640960" cy="5688732"/>
          </a:xfrm>
        </p:spPr>
        <p:txBody>
          <a:bodyPr>
            <a:normAutofit lnSpcReduction="10000"/>
          </a:bodyPr>
          <a:lstStyle/>
          <a:p>
            <a:pPr marL="0" indent="0">
              <a:lnSpc>
                <a:spcPct val="110000"/>
              </a:lnSpc>
              <a:spcBef>
                <a:spcPts val="0"/>
              </a:spcBef>
              <a:buNone/>
            </a:pPr>
            <a:r>
              <a:rPr lang="hu-HU" sz="2800" dirty="0"/>
              <a:t>A prostitúció ideje, tartson az bármilyen rövid ideig is, mély sebet üt!</a:t>
            </a:r>
          </a:p>
          <a:p>
            <a:pPr marL="0" indent="0">
              <a:lnSpc>
                <a:spcPct val="110000"/>
              </a:lnSpc>
              <a:spcBef>
                <a:spcPts val="0"/>
              </a:spcBef>
              <a:buNone/>
            </a:pPr>
            <a:r>
              <a:rPr lang="hu-HU" sz="2800" dirty="0" smtClean="0"/>
              <a:t>Minden</a:t>
            </a:r>
          </a:p>
          <a:p>
            <a:pPr marL="0" indent="0">
              <a:lnSpc>
                <a:spcPct val="110000"/>
              </a:lnSpc>
              <a:spcBef>
                <a:spcPts val="0"/>
              </a:spcBef>
              <a:buNone/>
            </a:pPr>
            <a:r>
              <a:rPr lang="hu-HU" sz="2800" dirty="0"/>
              <a:t>p</a:t>
            </a:r>
            <a:r>
              <a:rPr lang="hu-HU" sz="2800" dirty="0" smtClean="0"/>
              <a:t>rostituált</a:t>
            </a:r>
          </a:p>
          <a:p>
            <a:pPr marL="0" indent="0">
              <a:lnSpc>
                <a:spcPct val="110000"/>
              </a:lnSpc>
              <a:spcBef>
                <a:spcPts val="0"/>
              </a:spcBef>
              <a:buNone/>
            </a:pPr>
            <a:r>
              <a:rPr lang="hu-HU" sz="2800" dirty="0" smtClean="0"/>
              <a:t>nehezen </a:t>
            </a:r>
            <a:r>
              <a:rPr lang="hu-HU" sz="2800" dirty="0"/>
              <a:t>éli </a:t>
            </a:r>
            <a:r>
              <a:rPr lang="hu-HU" sz="2800" dirty="0" smtClean="0"/>
              <a:t>meg</a:t>
            </a:r>
          </a:p>
          <a:p>
            <a:pPr marL="0" indent="0">
              <a:lnSpc>
                <a:spcPct val="110000"/>
              </a:lnSpc>
              <a:spcBef>
                <a:spcPts val="0"/>
              </a:spcBef>
              <a:buNone/>
            </a:pPr>
            <a:r>
              <a:rPr lang="hu-HU" sz="2800" dirty="0" smtClean="0"/>
              <a:t>az életének</a:t>
            </a:r>
          </a:p>
          <a:p>
            <a:pPr marL="0" indent="0">
              <a:lnSpc>
                <a:spcPct val="110000"/>
              </a:lnSpc>
              <a:spcBef>
                <a:spcPts val="0"/>
              </a:spcBef>
              <a:buNone/>
            </a:pPr>
            <a:r>
              <a:rPr lang="hu-HU" sz="2800" dirty="0" smtClean="0"/>
              <a:t>ezt </a:t>
            </a:r>
            <a:r>
              <a:rPr lang="hu-HU" sz="2800" dirty="0"/>
              <a:t>a </a:t>
            </a:r>
            <a:r>
              <a:rPr lang="hu-HU" sz="2800" dirty="0" smtClean="0"/>
              <a:t>szakaszát</a:t>
            </a:r>
          </a:p>
          <a:p>
            <a:pPr marL="0" indent="0">
              <a:lnSpc>
                <a:spcPct val="110000"/>
              </a:lnSpc>
              <a:spcBef>
                <a:spcPts val="0"/>
              </a:spcBef>
              <a:buNone/>
            </a:pPr>
            <a:r>
              <a:rPr lang="hu-HU" sz="2800" dirty="0" smtClean="0"/>
              <a:t>a </a:t>
            </a:r>
            <a:r>
              <a:rPr lang="hu-HU" sz="2800" dirty="0"/>
              <a:t>lét és a </a:t>
            </a:r>
            <a:r>
              <a:rPr lang="hu-HU" sz="2800" dirty="0" smtClean="0"/>
              <a:t>látszat</a:t>
            </a:r>
          </a:p>
          <a:p>
            <a:pPr marL="0" indent="0">
              <a:lnSpc>
                <a:spcPct val="110000"/>
              </a:lnSpc>
              <a:spcBef>
                <a:spcPts val="0"/>
              </a:spcBef>
              <a:buNone/>
            </a:pPr>
            <a:r>
              <a:rPr lang="hu-HU" sz="2800" dirty="0" smtClean="0"/>
              <a:t>között,</a:t>
            </a:r>
          </a:p>
          <a:p>
            <a:pPr marL="0" indent="0">
              <a:lnSpc>
                <a:spcPct val="110000"/>
              </a:lnSpc>
              <a:spcBef>
                <a:spcPts val="0"/>
              </a:spcBef>
              <a:buNone/>
            </a:pPr>
            <a:r>
              <a:rPr lang="hu-HU" sz="2800" dirty="0" smtClean="0"/>
              <a:t>vágyakozva egy</a:t>
            </a:r>
          </a:p>
          <a:p>
            <a:pPr marL="0" indent="0">
              <a:lnSpc>
                <a:spcPct val="110000"/>
              </a:lnSpc>
              <a:spcBef>
                <a:spcPts val="0"/>
              </a:spcBef>
              <a:buNone/>
            </a:pPr>
            <a:r>
              <a:rPr lang="hu-HU" sz="2800" dirty="0"/>
              <a:t>p</a:t>
            </a:r>
            <a:r>
              <a:rPr lang="hu-HU" sz="2800" dirty="0" smtClean="0"/>
              <a:t>rostitúció</a:t>
            </a:r>
          </a:p>
          <a:p>
            <a:pPr marL="0" indent="0">
              <a:lnSpc>
                <a:spcPct val="110000"/>
              </a:lnSpc>
              <a:spcBef>
                <a:spcPts val="0"/>
              </a:spcBef>
              <a:buNone/>
            </a:pPr>
            <a:r>
              <a:rPr lang="hu-HU" sz="2800" dirty="0" smtClean="0"/>
              <a:t>nélküli </a:t>
            </a:r>
            <a:r>
              <a:rPr lang="hu-HU" sz="2800" dirty="0"/>
              <a:t>lét után</a:t>
            </a:r>
            <a:r>
              <a:rPr lang="hu-HU" sz="2800" dirty="0" smtClean="0"/>
              <a:t>.</a:t>
            </a:r>
          </a:p>
          <a:p>
            <a:pPr marL="0" indent="0">
              <a:buNone/>
            </a:pPr>
            <a:endParaRPr lang="hu-HU" dirty="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268760"/>
            <a:ext cx="5706211" cy="4279658"/>
          </a:xfrm>
          <a:prstGeom prst="rect">
            <a:avLst/>
          </a:prstGeom>
        </p:spPr>
      </p:pic>
    </p:spTree>
    <p:extLst>
      <p:ext uri="{BB962C8B-B14F-4D97-AF65-F5344CB8AC3E}">
        <p14:creationId xmlns:p14="http://schemas.microsoft.com/office/powerpoint/2010/main" val="27137904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8"/>
            <a:ext cx="8712968" cy="5865515"/>
          </a:xfrm>
        </p:spPr>
        <p:txBody>
          <a:bodyPr/>
          <a:lstStyle/>
          <a:p>
            <a:pPr marL="0" indent="0">
              <a:spcBef>
                <a:spcPts val="0"/>
              </a:spcBef>
              <a:buNone/>
            </a:pPr>
            <a:r>
              <a:rPr lang="hu-HU" sz="2800" dirty="0" smtClean="0"/>
              <a:t>Egy sor maszk mögé bújik: becenév, öltözet, smink, viselkedés.</a:t>
            </a:r>
            <a:r>
              <a:rPr lang="hu-HU" sz="2800" dirty="0"/>
              <a:t> </a:t>
            </a:r>
            <a:r>
              <a:rPr lang="hu-HU" sz="2800" dirty="0" smtClean="0"/>
              <a:t>Ezek nem csak arra szolgálnak, hogy „menjen az üzlet”, hanem segítenek távolságot</a:t>
            </a:r>
          </a:p>
          <a:p>
            <a:pPr marL="0" indent="0">
              <a:spcBef>
                <a:spcPts val="0"/>
              </a:spcBef>
              <a:buNone/>
            </a:pPr>
            <a:r>
              <a:rPr lang="hu-HU" sz="2800" dirty="0" smtClean="0"/>
              <a:t>tartani a</a:t>
            </a:r>
          </a:p>
          <a:p>
            <a:pPr marL="0" indent="0">
              <a:spcBef>
                <a:spcPts val="0"/>
              </a:spcBef>
              <a:buNone/>
            </a:pPr>
            <a:r>
              <a:rPr lang="hu-HU" sz="2800" dirty="0"/>
              <a:t>p</a:t>
            </a:r>
            <a:r>
              <a:rPr lang="hu-HU" sz="2800" dirty="0" smtClean="0"/>
              <a:t>rostitúció</a:t>
            </a:r>
          </a:p>
          <a:p>
            <a:pPr marL="0" indent="0">
              <a:spcBef>
                <a:spcPts val="0"/>
              </a:spcBef>
              <a:buNone/>
            </a:pPr>
            <a:r>
              <a:rPr lang="hu-HU" sz="2800" dirty="0" smtClean="0"/>
              <a:t>és a valós</a:t>
            </a:r>
          </a:p>
          <a:p>
            <a:pPr marL="0" indent="0">
              <a:spcBef>
                <a:spcPts val="0"/>
              </a:spcBef>
              <a:buNone/>
            </a:pPr>
            <a:r>
              <a:rPr lang="hu-HU" sz="2800" dirty="0"/>
              <a:t>v</a:t>
            </a:r>
            <a:r>
              <a:rPr lang="hu-HU" sz="2800" dirty="0" smtClean="0"/>
              <a:t>ilág</a:t>
            </a:r>
          </a:p>
          <a:p>
            <a:pPr marL="0" indent="0">
              <a:spcBef>
                <a:spcPts val="0"/>
              </a:spcBef>
              <a:buNone/>
            </a:pPr>
            <a:r>
              <a:rPr lang="hu-HU" sz="2800" dirty="0" smtClean="0"/>
              <a:t>között.</a:t>
            </a:r>
          </a:p>
          <a:p>
            <a:pPr marL="0" indent="0">
              <a:buNone/>
            </a:pPr>
            <a:endParaRPr lang="hu-HU" dirty="0" smtClean="0"/>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844824"/>
            <a:ext cx="6605287" cy="4392838"/>
          </a:xfrm>
          <a:prstGeom prst="rect">
            <a:avLst/>
          </a:prstGeom>
        </p:spPr>
      </p:pic>
    </p:spTree>
    <p:extLst>
      <p:ext uri="{BB962C8B-B14F-4D97-AF65-F5344CB8AC3E}">
        <p14:creationId xmlns:p14="http://schemas.microsoft.com/office/powerpoint/2010/main" val="303410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Elöljáróban néhány tény</a:t>
            </a:r>
            <a:endParaRPr lang="hu-HU" sz="4000" b="1" dirty="0"/>
          </a:p>
        </p:txBody>
      </p:sp>
      <p:sp>
        <p:nvSpPr>
          <p:cNvPr id="3" name="Tartalom helye 2"/>
          <p:cNvSpPr>
            <a:spLocks noGrp="1"/>
          </p:cNvSpPr>
          <p:nvPr>
            <p:ph sz="quarter" idx="1"/>
          </p:nvPr>
        </p:nvSpPr>
        <p:spPr>
          <a:xfrm>
            <a:off x="457200" y="1412776"/>
            <a:ext cx="8229600" cy="4713387"/>
          </a:xfrm>
        </p:spPr>
        <p:txBody>
          <a:bodyPr>
            <a:normAutofit/>
          </a:bodyPr>
          <a:lstStyle/>
          <a:p>
            <a:pPr marL="0" indent="0" algn="just">
              <a:spcBef>
                <a:spcPts val="0"/>
              </a:spcBef>
              <a:buNone/>
            </a:pPr>
            <a:r>
              <a:rPr lang="hu-HU" dirty="0"/>
              <a:t>V</a:t>
            </a:r>
            <a:r>
              <a:rPr lang="hu-HU" dirty="0" smtClean="0"/>
              <a:t>ilágszerte </a:t>
            </a:r>
            <a:r>
              <a:rPr lang="hu-HU" dirty="0"/>
              <a:t>ipari méretekben zajlik a prostitúció, amely a nők </a:t>
            </a:r>
            <a:r>
              <a:rPr lang="hu-HU" dirty="0" smtClean="0"/>
              <a:t>és gyermekek </a:t>
            </a:r>
            <a:r>
              <a:rPr lang="hu-HU" dirty="0"/>
              <a:t>szexuális kizsákmányolásán alapul. Pontosabban azon az </a:t>
            </a:r>
            <a:r>
              <a:rPr lang="hu-HU" dirty="0" smtClean="0"/>
              <a:t>általános tévképzeten</a:t>
            </a:r>
            <a:r>
              <a:rPr lang="hu-HU" dirty="0"/>
              <a:t>, hogy egy férfi a pénzéért kibérelhet és használhat egy nőt vagy egy</a:t>
            </a:r>
            <a:br>
              <a:rPr lang="hu-HU" dirty="0"/>
            </a:br>
            <a:r>
              <a:rPr lang="hu-HU" dirty="0" smtClean="0"/>
              <a:t>gyermeket.</a:t>
            </a:r>
          </a:p>
          <a:p>
            <a:pPr marL="0" indent="0" algn="just">
              <a:spcBef>
                <a:spcPts val="0"/>
              </a:spcBef>
              <a:buNone/>
            </a:pPr>
            <a:r>
              <a:rPr lang="hu-HU" dirty="0" smtClean="0"/>
              <a:t>Ez egy olyan</a:t>
            </a:r>
          </a:p>
          <a:p>
            <a:pPr marL="0" indent="0">
              <a:spcBef>
                <a:spcPts val="0"/>
              </a:spcBef>
              <a:buNone/>
            </a:pPr>
            <a:r>
              <a:rPr lang="hu-HU" dirty="0" smtClean="0"/>
              <a:t>bűncselekmény,</a:t>
            </a:r>
          </a:p>
          <a:p>
            <a:pPr marL="0" indent="0">
              <a:spcBef>
                <a:spcPts val="0"/>
              </a:spcBef>
              <a:buNone/>
            </a:pPr>
            <a:r>
              <a:rPr lang="hu-HU" dirty="0" smtClean="0"/>
              <a:t>amely </a:t>
            </a:r>
            <a:r>
              <a:rPr lang="hu-HU" dirty="0"/>
              <a:t>súlyosan </a:t>
            </a:r>
            <a:r>
              <a:rPr lang="hu-HU" dirty="0" smtClean="0"/>
              <a:t>sérti</a:t>
            </a:r>
          </a:p>
          <a:p>
            <a:pPr marL="0" indent="0">
              <a:spcBef>
                <a:spcPts val="0"/>
              </a:spcBef>
              <a:buNone/>
            </a:pPr>
            <a:r>
              <a:rPr lang="hu-HU" dirty="0" smtClean="0"/>
              <a:t>az emberi</a:t>
            </a:r>
          </a:p>
          <a:p>
            <a:pPr marL="0" indent="0">
              <a:spcBef>
                <a:spcPts val="0"/>
              </a:spcBef>
              <a:buNone/>
            </a:pPr>
            <a:r>
              <a:rPr lang="hu-HU" dirty="0" smtClean="0"/>
              <a:t>és női jogokat.</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579409"/>
            <a:ext cx="4111555" cy="2736754"/>
          </a:xfrm>
          <a:prstGeom prst="rect">
            <a:avLst/>
          </a:prstGeom>
        </p:spPr>
      </p:pic>
    </p:spTree>
    <p:extLst>
      <p:ext uri="{BB962C8B-B14F-4D97-AF65-F5344CB8AC3E}">
        <p14:creationId xmlns:p14="http://schemas.microsoft.com/office/powerpoint/2010/main" val="6096327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9"/>
            <a:ext cx="8640960" cy="5976640"/>
          </a:xfrm>
        </p:spPr>
        <p:txBody>
          <a:bodyPr>
            <a:normAutofit/>
          </a:bodyPr>
          <a:lstStyle/>
          <a:p>
            <a:pPr marL="0" indent="0">
              <a:spcBef>
                <a:spcPts val="0"/>
              </a:spcBef>
              <a:buNone/>
            </a:pPr>
            <a:r>
              <a:rPr lang="hu-HU" sz="2800" dirty="0" smtClean="0"/>
              <a:t>A félelmek állandóan jelen vannak: a közegtől, a törvényeitől, a klienstől, az erőszaktól, a rendőrségtől, a pénzügyi hatóságoktól, a striciktől.</a:t>
            </a:r>
          </a:p>
          <a:p>
            <a:pPr marL="0" indent="0">
              <a:spcBef>
                <a:spcPts val="0"/>
              </a:spcBef>
              <a:buNone/>
            </a:pPr>
            <a:r>
              <a:rPr lang="hu-HU" sz="2800" dirty="0" smtClean="0"/>
              <a:t>Félelem attól,</a:t>
            </a:r>
          </a:p>
          <a:p>
            <a:pPr marL="0" indent="0">
              <a:spcBef>
                <a:spcPts val="0"/>
              </a:spcBef>
              <a:buNone/>
            </a:pPr>
            <a:r>
              <a:rPr lang="hu-HU" sz="2800" dirty="0" smtClean="0"/>
              <a:t>hogy a rokonok,</a:t>
            </a:r>
          </a:p>
          <a:p>
            <a:pPr marL="0" indent="0">
              <a:spcBef>
                <a:spcPts val="0"/>
              </a:spcBef>
              <a:buNone/>
            </a:pPr>
            <a:r>
              <a:rPr lang="hu-HU" sz="2800" dirty="0" smtClean="0"/>
              <a:t>szomszédok,</a:t>
            </a:r>
          </a:p>
          <a:p>
            <a:pPr marL="0" indent="0">
              <a:spcBef>
                <a:spcPts val="0"/>
              </a:spcBef>
              <a:buNone/>
            </a:pPr>
            <a:r>
              <a:rPr lang="hu-HU" sz="2800" dirty="0" smtClean="0"/>
              <a:t>barátok felismerik.</a:t>
            </a:r>
          </a:p>
          <a:p>
            <a:pPr marL="0" indent="0">
              <a:spcBef>
                <a:spcPts val="0"/>
              </a:spcBef>
              <a:buNone/>
            </a:pPr>
            <a:r>
              <a:rPr lang="hu-HU" sz="2800" dirty="0" smtClean="0"/>
              <a:t>Félelem a jövőtől.</a:t>
            </a:r>
            <a:endParaRPr lang="hu-HU" sz="2800" dirty="0"/>
          </a:p>
        </p:txBody>
      </p:sp>
      <p:pic>
        <p:nvPicPr>
          <p:cNvPr id="2" name="Kép 1"/>
          <p:cNvPicPr>
            <a:picLocks noChangeAspect="1"/>
          </p:cNvPicPr>
          <p:nvPr/>
        </p:nvPicPr>
        <p:blipFill rotWithShape="1">
          <a:blip r:embed="rId2">
            <a:extLst>
              <a:ext uri="{28A0092B-C50C-407E-A947-70E740481C1C}">
                <a14:useLocalDpi xmlns:a14="http://schemas.microsoft.com/office/drawing/2010/main" val="0"/>
              </a:ext>
            </a:extLst>
          </a:blip>
          <a:srcRect l="20542" t="-2591" r="-2091" b="2591"/>
          <a:stretch/>
        </p:blipFill>
        <p:spPr>
          <a:xfrm>
            <a:off x="3491880" y="1671820"/>
            <a:ext cx="5393007" cy="4608512"/>
          </a:xfrm>
          <a:prstGeom prst="rect">
            <a:avLst/>
          </a:prstGeom>
        </p:spPr>
      </p:pic>
    </p:spTree>
    <p:extLst>
      <p:ext uri="{BB962C8B-B14F-4D97-AF65-F5344CB8AC3E}">
        <p14:creationId xmlns:p14="http://schemas.microsoft.com/office/powerpoint/2010/main" val="2871255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332656"/>
            <a:ext cx="8640960" cy="5793507"/>
          </a:xfrm>
        </p:spPr>
        <p:txBody>
          <a:bodyPr>
            <a:normAutofit/>
          </a:bodyPr>
          <a:lstStyle/>
          <a:p>
            <a:pPr marL="0" indent="0">
              <a:spcBef>
                <a:spcPts val="0"/>
              </a:spcBef>
              <a:buNone/>
            </a:pPr>
            <a:r>
              <a:rPr lang="hu-HU" sz="3200" dirty="0" smtClean="0"/>
              <a:t>Ahhoz, hogy a prostituált személy ne zárkózzon teljesen be ebbe a világba, nagyon fontosak azok a kapcsolatok, amik a prostitúció világán kívül vannak: család, barátok, egyesületek aktivistái, szociális munkások.</a:t>
            </a:r>
          </a:p>
          <a:p>
            <a:pPr marL="0" indent="0">
              <a:spcBef>
                <a:spcPts val="0"/>
              </a:spcBef>
              <a:buNone/>
            </a:pPr>
            <a:endParaRPr lang="hu-HU" sz="3200" dirty="0" smtClean="0"/>
          </a:p>
          <a:p>
            <a:pPr marL="0" indent="0">
              <a:spcBef>
                <a:spcPts val="0"/>
              </a:spcBef>
              <a:buNone/>
            </a:pPr>
            <a:r>
              <a:rPr lang="hu-HU" sz="3200" dirty="0" smtClean="0"/>
              <a:t>Ezek mind hoznak magukkal egy kis „friss levegőt”, egy kis távlatot.</a:t>
            </a:r>
            <a:endParaRPr lang="hu-HU" sz="3200" dirty="0"/>
          </a:p>
        </p:txBody>
      </p:sp>
    </p:spTree>
    <p:extLst>
      <p:ext uri="{BB962C8B-B14F-4D97-AF65-F5344CB8AC3E}">
        <p14:creationId xmlns:p14="http://schemas.microsoft.com/office/powerpoint/2010/main" val="4037665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A pénz szerepe</a:t>
            </a:r>
            <a:endParaRPr lang="hu-HU" sz="4000" b="1" dirty="0"/>
          </a:p>
        </p:txBody>
      </p:sp>
      <p:sp>
        <p:nvSpPr>
          <p:cNvPr id="3" name="Tartalom helye 2"/>
          <p:cNvSpPr>
            <a:spLocks noGrp="1"/>
          </p:cNvSpPr>
          <p:nvPr>
            <p:ph sz="quarter" idx="1"/>
          </p:nvPr>
        </p:nvSpPr>
        <p:spPr>
          <a:xfrm>
            <a:off x="301752" y="1527048"/>
            <a:ext cx="8590728" cy="4572000"/>
          </a:xfrm>
        </p:spPr>
        <p:txBody>
          <a:bodyPr>
            <a:normAutofit/>
          </a:bodyPr>
          <a:lstStyle/>
          <a:p>
            <a:pPr marL="0" indent="0">
              <a:spcBef>
                <a:spcPts val="0"/>
              </a:spcBef>
              <a:buNone/>
            </a:pPr>
            <a:r>
              <a:rPr lang="hu-HU" sz="2800" dirty="0" smtClean="0"/>
              <a:t>Ebben a világban a pénz hármas igazolást nyer:</a:t>
            </a:r>
          </a:p>
          <a:p>
            <a:pPr marL="514350" indent="-514350">
              <a:spcBef>
                <a:spcPts val="0"/>
              </a:spcBef>
              <a:buFont typeface="+mj-lt"/>
              <a:buAutoNum type="arabicPeriod"/>
            </a:pPr>
            <a:r>
              <a:rPr lang="hu-HU" sz="2800" dirty="0" smtClean="0"/>
              <a:t>Van, aki azért prostituálódik, mert szüksége van a pénzre.</a:t>
            </a:r>
          </a:p>
          <a:p>
            <a:pPr marL="514350" indent="-514350">
              <a:spcBef>
                <a:spcPts val="0"/>
              </a:spcBef>
              <a:buFont typeface="+mj-lt"/>
              <a:buAutoNum type="arabicPeriod"/>
            </a:pPr>
            <a:r>
              <a:rPr lang="hu-HU" sz="2800" dirty="0" smtClean="0"/>
              <a:t>A pénz igazolja, hogy miért marad a prostitúcióban. Azt gondolja, hogy majd akkor hagyja abba, ha elég pénze lesz.</a:t>
            </a:r>
          </a:p>
          <a:p>
            <a:pPr marL="514350" indent="-514350">
              <a:spcBef>
                <a:spcPts val="0"/>
              </a:spcBef>
              <a:buFont typeface="+mj-lt"/>
              <a:buAutoNum type="arabicPeriod"/>
            </a:pPr>
            <a:r>
              <a:rPr lang="hu-HU" sz="2800" dirty="0" smtClean="0"/>
              <a:t>Van, aki úgy gondolja, hogy olyan igényei vannak, amit csak a prostitúcióval tud megszerezni.</a:t>
            </a:r>
          </a:p>
          <a:p>
            <a:pPr marL="514350" indent="-514350">
              <a:spcBef>
                <a:spcPts val="0"/>
              </a:spcBef>
              <a:buFont typeface="+mj-lt"/>
              <a:buAutoNum type="arabicPeriod"/>
            </a:pPr>
            <a:endParaRPr lang="hu-HU" sz="2800" dirty="0"/>
          </a:p>
        </p:txBody>
      </p:sp>
    </p:spTree>
    <p:extLst>
      <p:ext uri="{BB962C8B-B14F-4D97-AF65-F5344CB8AC3E}">
        <p14:creationId xmlns:p14="http://schemas.microsoft.com/office/powerpoint/2010/main" val="1652318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8"/>
            <a:ext cx="8640960" cy="5865515"/>
          </a:xfrm>
        </p:spPr>
        <p:txBody>
          <a:bodyPr>
            <a:normAutofit/>
          </a:bodyPr>
          <a:lstStyle/>
          <a:p>
            <a:pPr marL="0" indent="0">
              <a:spcBef>
                <a:spcPts val="0"/>
              </a:spcBef>
              <a:buNone/>
            </a:pPr>
            <a:r>
              <a:rPr lang="hu-HU" sz="2800" dirty="0" smtClean="0"/>
              <a:t>Ezek az indokok mind jelen vannak, de állíthatjuk, hogy sohasem prostituálódik valaki pusztán anyagi okokból!</a:t>
            </a:r>
          </a:p>
          <a:p>
            <a:pPr marL="0" indent="0">
              <a:spcBef>
                <a:spcPts val="0"/>
              </a:spcBef>
              <a:buNone/>
            </a:pPr>
            <a:endParaRPr lang="hu-HU" sz="2800" dirty="0" smtClean="0"/>
          </a:p>
          <a:p>
            <a:pPr marL="0" indent="0">
              <a:spcBef>
                <a:spcPts val="0"/>
              </a:spcBef>
              <a:buNone/>
            </a:pPr>
            <a:r>
              <a:rPr lang="hu-HU" sz="2800" dirty="0" smtClean="0"/>
              <a:t>A pénz elken valamit. Az érték, az elismerés illúzióját adja. A pénz mindig jelen van a prostitúcióban, mozgatja azt,</a:t>
            </a:r>
          </a:p>
          <a:p>
            <a:pPr marL="0" indent="0">
              <a:spcBef>
                <a:spcPts val="0"/>
              </a:spcBef>
              <a:buNone/>
            </a:pPr>
            <a:r>
              <a:rPr lang="hu-HU" sz="2800" dirty="0" smtClean="0"/>
              <a:t>de sosem</a:t>
            </a:r>
          </a:p>
          <a:p>
            <a:pPr marL="0" indent="0">
              <a:spcBef>
                <a:spcPts val="0"/>
              </a:spcBef>
              <a:buNone/>
            </a:pPr>
            <a:r>
              <a:rPr lang="hu-HU" sz="2800" dirty="0"/>
              <a:t>m</a:t>
            </a:r>
            <a:r>
              <a:rPr lang="hu-HU" sz="2800" dirty="0" smtClean="0"/>
              <a:t>arad</a:t>
            </a:r>
          </a:p>
          <a:p>
            <a:pPr marL="0" indent="0">
              <a:spcBef>
                <a:spcPts val="0"/>
              </a:spcBef>
              <a:buNone/>
            </a:pPr>
            <a:r>
              <a:rPr lang="hu-HU" sz="2800" dirty="0" smtClean="0"/>
              <a:t>annál,</a:t>
            </a:r>
          </a:p>
          <a:p>
            <a:pPr marL="0" indent="0">
              <a:spcBef>
                <a:spcPts val="0"/>
              </a:spcBef>
              <a:buNone/>
            </a:pPr>
            <a:r>
              <a:rPr lang="hu-HU" sz="2800" dirty="0"/>
              <a:t>a</a:t>
            </a:r>
            <a:r>
              <a:rPr lang="hu-HU" sz="2800" dirty="0" smtClean="0"/>
              <a:t>ki</a:t>
            </a:r>
          </a:p>
          <a:p>
            <a:pPr marL="0" indent="0">
              <a:spcBef>
                <a:spcPts val="0"/>
              </a:spcBef>
              <a:buNone/>
            </a:pPr>
            <a:r>
              <a:rPr lang="hu-HU" sz="2800" dirty="0" smtClean="0"/>
              <a:t>megkeresi!</a:t>
            </a:r>
            <a:endParaRPr lang="hu-HU" sz="2800" dirty="0"/>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r="23394"/>
          <a:stretch/>
        </p:blipFill>
        <p:spPr>
          <a:xfrm>
            <a:off x="3851920" y="2928245"/>
            <a:ext cx="4857475" cy="3573925"/>
          </a:xfrm>
          <a:prstGeom prst="rect">
            <a:avLst/>
          </a:prstGeom>
        </p:spPr>
      </p:pic>
    </p:spTree>
    <p:extLst>
      <p:ext uri="{BB962C8B-B14F-4D97-AF65-F5344CB8AC3E}">
        <p14:creationId xmlns:p14="http://schemas.microsoft.com/office/powerpoint/2010/main" val="26589591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323528" y="332656"/>
            <a:ext cx="8373616" cy="5218113"/>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spcBef>
                <a:spcPts val="0"/>
              </a:spcBef>
              <a:buNone/>
            </a:pPr>
            <a:r>
              <a:rPr lang="hu-HU" sz="4800" b="1" dirty="0" smtClean="0"/>
              <a:t>Amint a pénz nem a legfontosabb kiváltója a prostitúciónak, úgy az újra beilleszkedésnek sem a pénz a legfontosabb akadálya.</a:t>
            </a:r>
            <a:endParaRPr lang="hu-HU" sz="4800" b="1" dirty="0"/>
          </a:p>
        </p:txBody>
      </p:sp>
    </p:spTree>
    <p:extLst>
      <p:ext uri="{BB962C8B-B14F-4D97-AF65-F5344CB8AC3E}">
        <p14:creationId xmlns:p14="http://schemas.microsoft.com/office/powerpoint/2010/main" val="4001544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228600"/>
            <a:ext cx="8856984" cy="824136"/>
          </a:xfrm>
        </p:spPr>
        <p:txBody>
          <a:bodyPr>
            <a:noAutofit/>
          </a:bodyPr>
          <a:lstStyle/>
          <a:p>
            <a:r>
              <a:rPr lang="hu-HU" sz="3000" b="1" dirty="0" smtClean="0"/>
              <a:t>A prostitúció hatásai a prostituált személyre</a:t>
            </a:r>
            <a:endParaRPr lang="hu-HU" sz="3000" b="1" dirty="0"/>
          </a:p>
        </p:txBody>
      </p:sp>
      <p:sp>
        <p:nvSpPr>
          <p:cNvPr id="3" name="Tartalom helye 2"/>
          <p:cNvSpPr>
            <a:spLocks noGrp="1"/>
          </p:cNvSpPr>
          <p:nvPr>
            <p:ph sz="quarter" idx="1"/>
          </p:nvPr>
        </p:nvSpPr>
        <p:spPr>
          <a:xfrm>
            <a:off x="251520" y="1340768"/>
            <a:ext cx="8568952" cy="4785395"/>
          </a:xfrm>
        </p:spPr>
        <p:txBody>
          <a:bodyPr>
            <a:normAutofit/>
          </a:bodyPr>
          <a:lstStyle/>
          <a:p>
            <a:pPr marL="0" indent="0">
              <a:spcBef>
                <a:spcPts val="0"/>
              </a:spcBef>
              <a:buNone/>
            </a:pPr>
            <a:r>
              <a:rPr lang="hu-HU" sz="3200" dirty="0" smtClean="0"/>
              <a:t>Ami a testet illeti: a prostitúció nyilvánvaló kockázattal jár:</a:t>
            </a:r>
          </a:p>
          <a:p>
            <a:pPr marL="0" indent="0">
              <a:spcBef>
                <a:spcPts val="0"/>
              </a:spcBef>
              <a:buNone/>
            </a:pPr>
            <a:endParaRPr lang="hu-HU" sz="3200" dirty="0" smtClean="0"/>
          </a:p>
          <a:p>
            <a:pPr>
              <a:spcBef>
                <a:spcPts val="0"/>
              </a:spcBef>
            </a:pPr>
            <a:r>
              <a:rPr lang="hu-HU" sz="3200" dirty="0"/>
              <a:t>s</a:t>
            </a:r>
            <a:r>
              <a:rPr lang="hu-HU" sz="3200" dirty="0" smtClean="0"/>
              <a:t>zexuális úton terjedő betegségek</a:t>
            </a:r>
          </a:p>
          <a:p>
            <a:pPr>
              <a:spcBef>
                <a:spcPts val="0"/>
              </a:spcBef>
            </a:pPr>
            <a:r>
              <a:rPr lang="hu-HU" sz="3200" dirty="0"/>
              <a:t>a</a:t>
            </a:r>
            <a:r>
              <a:rPr lang="hu-HU" sz="3200" dirty="0" smtClean="0"/>
              <a:t> test elhasználódása</a:t>
            </a:r>
          </a:p>
          <a:p>
            <a:pPr>
              <a:spcBef>
                <a:spcPts val="0"/>
              </a:spcBef>
            </a:pPr>
            <a:r>
              <a:rPr lang="hu-HU" sz="3200" dirty="0"/>
              <a:t>a</a:t>
            </a:r>
            <a:r>
              <a:rPr lang="hu-HU" sz="3200" dirty="0" smtClean="0"/>
              <a:t>z erőszak lehetősége</a:t>
            </a:r>
          </a:p>
          <a:p>
            <a:pPr>
              <a:spcBef>
                <a:spcPts val="0"/>
              </a:spcBef>
            </a:pPr>
            <a:r>
              <a:rPr lang="hu-HU" sz="3200" dirty="0"/>
              <a:t>a</a:t>
            </a:r>
            <a:r>
              <a:rPr lang="hu-HU" sz="3200" dirty="0" smtClean="0"/>
              <a:t>z erős és állandó félelmek</a:t>
            </a:r>
          </a:p>
          <a:p>
            <a:pPr>
              <a:spcBef>
                <a:spcPts val="0"/>
              </a:spcBef>
            </a:pPr>
            <a:r>
              <a:rPr lang="hu-HU" sz="3200" dirty="0"/>
              <a:t>a</a:t>
            </a:r>
            <a:r>
              <a:rPr lang="hu-HU" sz="3200" dirty="0" smtClean="0"/>
              <a:t>lkohol, kábítószer hatásai</a:t>
            </a:r>
            <a:endParaRPr lang="hu-HU" sz="3200" dirty="0"/>
          </a:p>
        </p:txBody>
      </p:sp>
    </p:spTree>
    <p:extLst>
      <p:ext uri="{BB962C8B-B14F-4D97-AF65-F5344CB8AC3E}">
        <p14:creationId xmlns:p14="http://schemas.microsoft.com/office/powerpoint/2010/main" val="42208341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1752" y="188640"/>
            <a:ext cx="8534400" cy="936104"/>
          </a:xfrm>
        </p:spPr>
        <p:txBody>
          <a:bodyPr>
            <a:noAutofit/>
          </a:bodyPr>
          <a:lstStyle/>
          <a:p>
            <a:r>
              <a:rPr lang="hu-HU" sz="3000" b="1" dirty="0"/>
              <a:t>A prostitúció hatásai a prostituált személyre</a:t>
            </a:r>
            <a:endParaRPr lang="hu-HU" sz="3000" dirty="0"/>
          </a:p>
        </p:txBody>
      </p:sp>
      <p:sp>
        <p:nvSpPr>
          <p:cNvPr id="3" name="Tartalom helye 2"/>
          <p:cNvSpPr>
            <a:spLocks noGrp="1"/>
          </p:cNvSpPr>
          <p:nvPr>
            <p:ph sz="quarter" idx="1"/>
          </p:nvPr>
        </p:nvSpPr>
        <p:spPr>
          <a:xfrm>
            <a:off x="179512" y="1412776"/>
            <a:ext cx="8784976" cy="4713387"/>
          </a:xfrm>
        </p:spPr>
        <p:txBody>
          <a:bodyPr>
            <a:normAutofit/>
          </a:bodyPr>
          <a:lstStyle/>
          <a:p>
            <a:pPr marL="0" indent="0">
              <a:spcBef>
                <a:spcPts val="0"/>
              </a:spcBef>
              <a:buNone/>
            </a:pPr>
            <a:r>
              <a:rPr lang="hu-HU" sz="2800" dirty="0" smtClean="0"/>
              <a:t>Jelen vannak a pszichés károsodások is.</a:t>
            </a:r>
          </a:p>
          <a:p>
            <a:pPr marL="0" indent="0">
              <a:spcBef>
                <a:spcPts val="0"/>
              </a:spcBef>
              <a:buNone/>
            </a:pPr>
            <a:r>
              <a:rPr lang="hu-HU" sz="2800" dirty="0" smtClean="0"/>
              <a:t>NEM LEHET BÜNTETENÜL ELKÜLÖNÍTENI A TETTEKET A SZERETETTŐL, HARCOLNI NAPONTA A KÖZÖNY ÉS AZ UTÁLAT ELLEN, MEGTANULNI AZ „ÉNNEK” KÉTFELÉ SZAKADÁSÁT.</a:t>
            </a:r>
          </a:p>
          <a:p>
            <a:pPr marL="0" indent="0">
              <a:spcBef>
                <a:spcPts val="0"/>
              </a:spcBef>
              <a:buNone/>
            </a:pPr>
            <a:endParaRPr lang="hu-HU" sz="2800" dirty="0"/>
          </a:p>
          <a:p>
            <a:pPr marL="0" indent="0">
              <a:spcBef>
                <a:spcPts val="0"/>
              </a:spcBef>
              <a:buNone/>
            </a:pPr>
            <a:r>
              <a:rPr lang="hu-HU" sz="2800" b="1" dirty="0" smtClean="0"/>
              <a:t>A prostitúció önmagában támadás a test, a lélek, a morál és az érzelmek egészsége ellen. Alapjaiban sérti a személyt.</a:t>
            </a:r>
            <a:endParaRPr lang="hu-HU" sz="2800" b="1" dirty="0"/>
          </a:p>
        </p:txBody>
      </p:sp>
    </p:spTree>
    <p:extLst>
      <p:ext uri="{BB962C8B-B14F-4D97-AF65-F5344CB8AC3E}">
        <p14:creationId xmlns:p14="http://schemas.microsoft.com/office/powerpoint/2010/main" val="12804740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8"/>
            <a:ext cx="8712968" cy="5865515"/>
          </a:xfrm>
        </p:spPr>
        <p:txBody>
          <a:bodyPr>
            <a:normAutofit/>
          </a:bodyPr>
          <a:lstStyle/>
          <a:p>
            <a:pPr marL="0" indent="0">
              <a:spcBef>
                <a:spcPts val="0"/>
              </a:spcBef>
              <a:buNone/>
            </a:pPr>
            <a:r>
              <a:rPr lang="hu-HU" sz="2800" dirty="0" smtClean="0"/>
              <a:t>A kutatások szerint a prostituált nők halálozási aránya negyvenszerese az átlagpopulációénak.</a:t>
            </a:r>
          </a:p>
          <a:p>
            <a:pPr marL="0" indent="0">
              <a:spcBef>
                <a:spcPts val="0"/>
              </a:spcBef>
              <a:buNone/>
            </a:pPr>
            <a:endParaRPr lang="hu-HU" sz="2800" dirty="0" smtClean="0"/>
          </a:p>
          <a:p>
            <a:pPr marL="0" indent="0">
              <a:spcBef>
                <a:spcPts val="0"/>
              </a:spcBef>
              <a:buNone/>
            </a:pPr>
            <a:r>
              <a:rPr lang="hu-HU" sz="2800" dirty="0" smtClean="0"/>
              <a:t>Ezek között is rendkívül magas a gyilkosságok aránya.</a:t>
            </a:r>
          </a:p>
          <a:p>
            <a:pPr marL="0" indent="0">
              <a:spcBef>
                <a:spcPts val="0"/>
              </a:spcBef>
              <a:buNone/>
            </a:pPr>
            <a:r>
              <a:rPr lang="hu-HU" sz="2800" dirty="0" smtClean="0"/>
              <a:t>A vizsgált prostituált nők fele gyilkosság áldozata lett.</a:t>
            </a:r>
          </a:p>
          <a:p>
            <a:pPr marL="0" indent="0">
              <a:spcBef>
                <a:spcPts val="0"/>
              </a:spcBef>
              <a:buNone/>
            </a:pPr>
            <a:endParaRPr lang="hu-HU" sz="2800" dirty="0" smtClean="0"/>
          </a:p>
          <a:p>
            <a:pPr marL="0" indent="0">
              <a:spcBef>
                <a:spcPts val="0"/>
              </a:spcBef>
              <a:buNone/>
            </a:pPr>
            <a:r>
              <a:rPr lang="hu-HU" sz="2800" dirty="0" smtClean="0"/>
              <a:t>A fizikai sérülésekkel járó erőszak gyakorisága különösen magas, csaknem 80%-os.</a:t>
            </a:r>
          </a:p>
          <a:p>
            <a:pPr marL="0" indent="0">
              <a:spcBef>
                <a:spcPts val="0"/>
              </a:spcBef>
              <a:buNone/>
            </a:pPr>
            <a:endParaRPr lang="hu-HU" sz="2800" dirty="0" smtClean="0"/>
          </a:p>
          <a:p>
            <a:pPr marL="0" indent="0">
              <a:spcBef>
                <a:spcPts val="0"/>
              </a:spcBef>
              <a:buNone/>
            </a:pPr>
            <a:r>
              <a:rPr lang="hu-HU" sz="2800" dirty="0" smtClean="0"/>
              <a:t>Már maga a prostitúció is erőszak, de még ezen felül is nagyon </a:t>
            </a:r>
            <a:r>
              <a:rPr lang="hu-HU" sz="2800" dirty="0"/>
              <a:t>magas a nemi erőszakok aránya</a:t>
            </a:r>
            <a:r>
              <a:rPr lang="hu-HU" sz="2800" dirty="0" smtClean="0"/>
              <a:t>.</a:t>
            </a:r>
            <a:endParaRPr lang="hu-HU" sz="2800" dirty="0"/>
          </a:p>
        </p:txBody>
      </p:sp>
    </p:spTree>
    <p:extLst>
      <p:ext uri="{BB962C8B-B14F-4D97-AF65-F5344CB8AC3E}">
        <p14:creationId xmlns:p14="http://schemas.microsoft.com/office/powerpoint/2010/main" val="33152512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188640"/>
            <a:ext cx="8712968" cy="6120680"/>
          </a:xfrm>
        </p:spPr>
        <p:txBody>
          <a:bodyPr>
            <a:normAutofit lnSpcReduction="10000"/>
          </a:bodyPr>
          <a:lstStyle/>
          <a:p>
            <a:pPr marL="0" indent="0">
              <a:spcBef>
                <a:spcPts val="0"/>
              </a:spcBef>
              <a:buNone/>
            </a:pPr>
            <a:r>
              <a:rPr lang="hu-HU" sz="2800" dirty="0" smtClean="0"/>
              <a:t>A prostituált nők folyamatosan ki vannak téve a szóbeli bántalmazásoknak is, melyeknek a célja a nő leértékelése és a kihasználásának igazolása.</a:t>
            </a:r>
          </a:p>
          <a:p>
            <a:pPr marL="0" indent="0">
              <a:spcBef>
                <a:spcPts val="0"/>
              </a:spcBef>
              <a:buNone/>
            </a:pPr>
            <a:endParaRPr lang="hu-HU" sz="2800" dirty="0" smtClean="0"/>
          </a:p>
          <a:p>
            <a:pPr marL="0" indent="0">
              <a:spcBef>
                <a:spcPts val="0"/>
              </a:spcBef>
              <a:buNone/>
            </a:pPr>
            <a:r>
              <a:rPr lang="hu-HU" sz="2800" dirty="0" smtClean="0"/>
              <a:t>Mindemellett</a:t>
            </a:r>
            <a:endParaRPr lang="hu-HU" sz="2800" dirty="0"/>
          </a:p>
          <a:p>
            <a:pPr marL="0" indent="0">
              <a:spcBef>
                <a:spcPts val="0"/>
              </a:spcBef>
              <a:buNone/>
            </a:pPr>
            <a:r>
              <a:rPr lang="hu-HU" sz="2800" b="1" dirty="0" smtClean="0"/>
              <a:t>a prostitúció legsúlyosabb hatása és következménye: az ELTÁVOLODÁS ÉRZÉSE</a:t>
            </a:r>
            <a:r>
              <a:rPr lang="hu-HU" sz="2800" dirty="0" smtClean="0"/>
              <a:t>.</a:t>
            </a:r>
          </a:p>
          <a:p>
            <a:pPr marL="0" indent="0">
              <a:spcBef>
                <a:spcPts val="0"/>
              </a:spcBef>
              <a:buNone/>
            </a:pPr>
            <a:endParaRPr lang="hu-HU" sz="2800" dirty="0" smtClean="0"/>
          </a:p>
          <a:p>
            <a:pPr marL="0" indent="0">
              <a:spcBef>
                <a:spcPts val="0"/>
              </a:spcBef>
              <a:buNone/>
            </a:pPr>
            <a:r>
              <a:rPr lang="hu-HU" sz="2800" dirty="0" smtClean="0"/>
              <a:t>Megszakítják a kapcsolatot érzelmileg a valósággal, elhagyják a testüket, hogy elhatárolódjanak a történésektől. Ez a szexuális bántalmazás legsúlyosabb hatása!</a:t>
            </a:r>
          </a:p>
          <a:p>
            <a:pPr marL="0" indent="0">
              <a:spcBef>
                <a:spcPts val="0"/>
              </a:spcBef>
              <a:buNone/>
            </a:pPr>
            <a:r>
              <a:rPr lang="hu-HU" sz="2800" dirty="0" smtClean="0"/>
              <a:t>Ez a prostitúció elengedhetetlen velejárója, egy nélkülözhetetlen stratégia, amit a nők a túlélés érdekben alkalmaznak. </a:t>
            </a:r>
            <a:endParaRPr lang="hu-HU" sz="2800" dirty="0"/>
          </a:p>
        </p:txBody>
      </p:sp>
    </p:spTree>
    <p:extLst>
      <p:ext uri="{BB962C8B-B14F-4D97-AF65-F5344CB8AC3E}">
        <p14:creationId xmlns:p14="http://schemas.microsoft.com/office/powerpoint/2010/main" val="3038426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8"/>
            <a:ext cx="8640960" cy="5865515"/>
          </a:xfrm>
        </p:spPr>
        <p:txBody>
          <a:bodyPr>
            <a:normAutofit/>
          </a:bodyPr>
          <a:lstStyle/>
          <a:p>
            <a:pPr marL="0" indent="0">
              <a:spcBef>
                <a:spcPts val="0"/>
              </a:spcBef>
              <a:buNone/>
            </a:pPr>
            <a:r>
              <a:rPr lang="hu-HU" sz="2800" dirty="0" smtClean="0"/>
              <a:t>Ennek az eltávolodás érzésnek a „segítője” a drog és az alkohol, amely rövid távon tompítja a fájdalmat, és segít elviselni a kihasználást, hosszú távon</a:t>
            </a:r>
          </a:p>
          <a:p>
            <a:pPr marL="0" indent="0">
              <a:spcBef>
                <a:spcPts val="0"/>
              </a:spcBef>
              <a:buNone/>
            </a:pPr>
            <a:r>
              <a:rPr lang="hu-HU" sz="2800" dirty="0" smtClean="0"/>
              <a:t>azonban súlyos pszichés</a:t>
            </a:r>
          </a:p>
          <a:p>
            <a:pPr marL="0" indent="0">
              <a:spcBef>
                <a:spcPts val="0"/>
              </a:spcBef>
              <a:buNone/>
            </a:pPr>
            <a:r>
              <a:rPr lang="hu-HU" sz="2800" dirty="0"/>
              <a:t>k</a:t>
            </a:r>
            <a:r>
              <a:rPr lang="hu-HU" sz="2800" dirty="0" smtClean="0"/>
              <a:t>árosodásokhoz</a:t>
            </a:r>
          </a:p>
          <a:p>
            <a:pPr marL="0" indent="0">
              <a:spcBef>
                <a:spcPts val="0"/>
              </a:spcBef>
              <a:buNone/>
            </a:pPr>
            <a:r>
              <a:rPr lang="hu-HU" sz="2800" dirty="0" smtClean="0"/>
              <a:t>és függőséghez</a:t>
            </a:r>
          </a:p>
          <a:p>
            <a:pPr marL="0" indent="0">
              <a:spcBef>
                <a:spcPts val="0"/>
              </a:spcBef>
              <a:buNone/>
            </a:pPr>
            <a:r>
              <a:rPr lang="hu-HU" sz="2800" dirty="0" smtClean="0"/>
              <a:t>vezet.</a:t>
            </a:r>
            <a:endParaRPr lang="hu-HU" sz="28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204864"/>
            <a:ext cx="5318355" cy="4392488"/>
          </a:xfrm>
          <a:prstGeom prst="rect">
            <a:avLst/>
          </a:prstGeom>
        </p:spPr>
      </p:pic>
    </p:spTree>
    <p:extLst>
      <p:ext uri="{BB962C8B-B14F-4D97-AF65-F5344CB8AC3E}">
        <p14:creationId xmlns:p14="http://schemas.microsoft.com/office/powerpoint/2010/main" val="221657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323528" y="260648"/>
            <a:ext cx="8540418" cy="5865515"/>
          </a:xfrm>
        </p:spPr>
        <p:txBody>
          <a:bodyPr/>
          <a:lstStyle/>
          <a:p>
            <a:pPr marL="0" indent="0" algn="just">
              <a:spcBef>
                <a:spcPts val="0"/>
              </a:spcBef>
              <a:buNone/>
            </a:pPr>
            <a:r>
              <a:rPr lang="hu-HU" dirty="0" smtClean="0"/>
              <a:t>A </a:t>
            </a:r>
            <a:r>
              <a:rPr lang="hu-HU" dirty="0"/>
              <a:t>prostituálttá válás átlagosan 13-14 éves korban következik </a:t>
            </a:r>
            <a:r>
              <a:rPr lang="hu-HU" dirty="0" smtClean="0"/>
              <a:t>be. Ezért </a:t>
            </a:r>
            <a:r>
              <a:rPr lang="hu-HU" dirty="0"/>
              <a:t>nem </a:t>
            </a:r>
            <a:r>
              <a:rPr lang="hu-HU" dirty="0" smtClean="0"/>
              <a:t>lehet „önkéntesnek”, pláne</a:t>
            </a:r>
            <a:r>
              <a:rPr lang="hu-HU" dirty="0"/>
              <a:t> </a:t>
            </a:r>
            <a:r>
              <a:rPr lang="hu-HU" dirty="0" smtClean="0"/>
              <a:t>„munkának” nevezni a szexuális rabszolgasággal egyenértékű</a:t>
            </a:r>
            <a:r>
              <a:rPr lang="hu-HU" dirty="0"/>
              <a:t> </a:t>
            </a:r>
            <a:r>
              <a:rPr lang="hu-HU" dirty="0" smtClean="0"/>
              <a:t>prostitúciót.</a:t>
            </a:r>
          </a:p>
          <a:p>
            <a:pPr marL="0" indent="0">
              <a:spcBef>
                <a:spcPts val="0"/>
              </a:spcBef>
              <a:buNone/>
            </a:pPr>
            <a:endParaRPr lang="hu-HU" dirty="0"/>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r="15811"/>
          <a:stretch/>
        </p:blipFill>
        <p:spPr>
          <a:xfrm>
            <a:off x="3491880" y="2130864"/>
            <a:ext cx="5102183" cy="4024347"/>
          </a:xfrm>
          <a:prstGeom prst="rect">
            <a:avLst/>
          </a:prstGeom>
        </p:spPr>
      </p:pic>
    </p:spTree>
    <p:extLst>
      <p:ext uri="{BB962C8B-B14F-4D97-AF65-F5344CB8AC3E}">
        <p14:creationId xmlns:p14="http://schemas.microsoft.com/office/powerpoint/2010/main" val="41326222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Van kilépés a prostitúcióból</a:t>
            </a:r>
            <a:r>
              <a:rPr lang="hu-HU" sz="4000" b="1" dirty="0" smtClean="0"/>
              <a:t>?</a:t>
            </a:r>
            <a:endParaRPr lang="hu-HU" sz="4000" b="1" dirty="0"/>
          </a:p>
        </p:txBody>
      </p:sp>
      <p:sp>
        <p:nvSpPr>
          <p:cNvPr id="3" name="Tartalom helye 2"/>
          <p:cNvSpPr>
            <a:spLocks noGrp="1"/>
          </p:cNvSpPr>
          <p:nvPr>
            <p:ph sz="quarter" idx="1"/>
          </p:nvPr>
        </p:nvSpPr>
        <p:spPr/>
        <p:txBody>
          <a:bodyPr>
            <a:normAutofit/>
          </a:bodyPr>
          <a:lstStyle/>
          <a:p>
            <a:pPr marL="0" indent="0">
              <a:spcBef>
                <a:spcPts val="0"/>
              </a:spcBef>
              <a:buNone/>
            </a:pPr>
            <a:r>
              <a:rPr lang="hu-HU" sz="2800" dirty="0" smtClean="0"/>
              <a:t>Gyakran egy olyan esemény segíthet, amely a megszokott mindennapokhoz képest változást jelent: kórházi tartózkodás, terhesség, szülés, a futtató bebörtönzése, haláleset.</a:t>
            </a:r>
          </a:p>
          <a:p>
            <a:pPr marL="0" indent="0">
              <a:spcBef>
                <a:spcPts val="0"/>
              </a:spcBef>
              <a:buNone/>
            </a:pPr>
            <a:endParaRPr lang="hu-HU" sz="2800" dirty="0"/>
          </a:p>
          <a:p>
            <a:pPr marL="0" indent="0">
              <a:spcBef>
                <a:spcPts val="0"/>
              </a:spcBef>
              <a:buNone/>
            </a:pPr>
            <a:r>
              <a:rPr lang="hu-HU" sz="2800" dirty="0" smtClean="0"/>
              <a:t>Jöhet bátorítás egy másik prostituálttól, vagy egy klienstől, hivatásos szakemberektől.</a:t>
            </a:r>
          </a:p>
        </p:txBody>
      </p:sp>
    </p:spTree>
    <p:extLst>
      <p:ext uri="{BB962C8B-B14F-4D97-AF65-F5344CB8AC3E}">
        <p14:creationId xmlns:p14="http://schemas.microsoft.com/office/powerpoint/2010/main" val="1300238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8"/>
            <a:ext cx="8640960" cy="5865515"/>
          </a:xfrm>
        </p:spPr>
        <p:txBody>
          <a:bodyPr>
            <a:normAutofit/>
          </a:bodyPr>
          <a:lstStyle/>
          <a:p>
            <a:pPr marL="0" indent="0">
              <a:spcBef>
                <a:spcPts val="0"/>
              </a:spcBef>
              <a:buNone/>
            </a:pPr>
            <a:r>
              <a:rPr lang="hu-HU" sz="2800" dirty="0"/>
              <a:t>Gyakran egy baráti kapcsolat jelenti a fő segítséget a kiúthoz.</a:t>
            </a:r>
          </a:p>
          <a:p>
            <a:pPr marL="0" indent="0">
              <a:spcBef>
                <a:spcPts val="0"/>
              </a:spcBef>
              <a:buNone/>
            </a:pPr>
            <a:endParaRPr lang="hu-HU" sz="2800" dirty="0" smtClean="0"/>
          </a:p>
          <a:p>
            <a:pPr marL="0" indent="0">
              <a:spcBef>
                <a:spcPts val="0"/>
              </a:spcBef>
              <a:buNone/>
            </a:pPr>
            <a:r>
              <a:rPr lang="hu-HU" sz="2800" i="1" dirty="0" smtClean="0"/>
              <a:t>„Ha valakinek van egy barátja, akkor van reménye.”</a:t>
            </a:r>
          </a:p>
          <a:p>
            <a:pPr marL="0" indent="0">
              <a:spcBef>
                <a:spcPts val="0"/>
              </a:spcBef>
              <a:buNone/>
            </a:pPr>
            <a:endParaRPr lang="hu-HU" sz="2800" dirty="0"/>
          </a:p>
          <a:p>
            <a:pPr marL="0" indent="0">
              <a:spcBef>
                <a:spcPts val="0"/>
              </a:spcBef>
              <a:buNone/>
            </a:pPr>
            <a:r>
              <a:rPr lang="hu-HU" sz="2800" dirty="0" smtClean="0"/>
              <a:t>Egy tekintet, egy szó, egy megszólítás döntő hatású lehet, még akkor is, ha a változás csak évekkel később történik meg…</a:t>
            </a:r>
            <a:endParaRPr lang="hu-HU" sz="2800" dirty="0"/>
          </a:p>
        </p:txBody>
      </p:sp>
    </p:spTree>
    <p:extLst>
      <p:ext uri="{BB962C8B-B14F-4D97-AF65-F5344CB8AC3E}">
        <p14:creationId xmlns:p14="http://schemas.microsoft.com/office/powerpoint/2010/main" val="42324903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A kiút akadályai</a:t>
            </a:r>
            <a:endParaRPr lang="hu-HU" sz="4000" b="1" dirty="0"/>
          </a:p>
        </p:txBody>
      </p:sp>
      <p:sp>
        <p:nvSpPr>
          <p:cNvPr id="3" name="Tartalom helye 2"/>
          <p:cNvSpPr>
            <a:spLocks noGrp="1"/>
          </p:cNvSpPr>
          <p:nvPr>
            <p:ph sz="quarter" idx="1"/>
          </p:nvPr>
        </p:nvSpPr>
        <p:spPr>
          <a:xfrm>
            <a:off x="179512" y="1527048"/>
            <a:ext cx="8784976" cy="4572000"/>
          </a:xfrm>
        </p:spPr>
        <p:txBody>
          <a:bodyPr/>
          <a:lstStyle/>
          <a:p>
            <a:pPr marL="514350" indent="-514350">
              <a:spcBef>
                <a:spcPts val="0"/>
              </a:spcBef>
              <a:buFont typeface="+mj-lt"/>
              <a:buAutoNum type="arabicPeriod"/>
            </a:pPr>
            <a:r>
              <a:rPr lang="hu-HU" sz="3200" dirty="0" smtClean="0"/>
              <a:t>A saját magukban való bizalom hiánya. – „Semmi mást nem tudok csinálni.”</a:t>
            </a:r>
          </a:p>
          <a:p>
            <a:pPr marL="514350" indent="-514350">
              <a:spcBef>
                <a:spcPts val="0"/>
              </a:spcBef>
              <a:buFont typeface="+mj-lt"/>
              <a:buAutoNum type="arabicPeriod"/>
            </a:pPr>
            <a:r>
              <a:rPr lang="hu-HU" sz="3200" dirty="0" smtClean="0"/>
              <a:t>A másik emberben való bizalom hiánya.</a:t>
            </a:r>
          </a:p>
          <a:p>
            <a:pPr marL="514350" indent="-514350">
              <a:spcBef>
                <a:spcPts val="0"/>
              </a:spcBef>
              <a:buFont typeface="+mj-lt"/>
              <a:buAutoNum type="arabicPeriod"/>
            </a:pPr>
            <a:r>
              <a:rPr lang="hu-HU" sz="3200" dirty="0" smtClean="0"/>
              <a:t>Rettegés a normális társadalomba való beilleszkedéstől, a pénzhiánytól, valamint attól, hogy a régi kliensek vagy a hatóságok leleplezik őket. A közeg melegségének illúziójával nem könnyű szakítani.</a:t>
            </a:r>
          </a:p>
          <a:p>
            <a:pPr marL="514350" indent="-514350">
              <a:buFont typeface="+mj-lt"/>
              <a:buAutoNum type="arabicPeriod"/>
            </a:pPr>
            <a:endParaRPr lang="hu-HU" dirty="0"/>
          </a:p>
        </p:txBody>
      </p:sp>
    </p:spTree>
    <p:extLst>
      <p:ext uri="{BB962C8B-B14F-4D97-AF65-F5344CB8AC3E}">
        <p14:creationId xmlns:p14="http://schemas.microsoft.com/office/powerpoint/2010/main" val="39554239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 kiút akadályai</a:t>
            </a:r>
          </a:p>
        </p:txBody>
      </p:sp>
      <p:sp>
        <p:nvSpPr>
          <p:cNvPr id="3" name="Tartalom helye 2"/>
          <p:cNvSpPr>
            <a:spLocks noGrp="1"/>
          </p:cNvSpPr>
          <p:nvPr>
            <p:ph sz="quarter" idx="1"/>
          </p:nvPr>
        </p:nvSpPr>
        <p:spPr>
          <a:xfrm>
            <a:off x="251520" y="1484784"/>
            <a:ext cx="8712968" cy="5112568"/>
          </a:xfrm>
        </p:spPr>
        <p:txBody>
          <a:bodyPr>
            <a:noAutofit/>
          </a:bodyPr>
          <a:lstStyle/>
          <a:p>
            <a:pPr marL="514350" indent="-514350">
              <a:spcBef>
                <a:spcPts val="0"/>
              </a:spcBef>
              <a:buFont typeface="+mj-lt"/>
              <a:buAutoNum type="arabicPeriod" startAt="4"/>
            </a:pPr>
            <a:r>
              <a:rPr lang="hu-HU" sz="2400" dirty="0" smtClean="0"/>
              <a:t>Komoly kihívást, megpróbáltatást jelent:</a:t>
            </a:r>
          </a:p>
          <a:p>
            <a:pPr>
              <a:spcBef>
                <a:spcPts val="0"/>
              </a:spcBef>
              <a:buFont typeface="Wingdings" pitchFamily="2" charset="2"/>
              <a:buChar char="§"/>
            </a:pPr>
            <a:r>
              <a:rPr lang="hu-HU" sz="2400" dirty="0" smtClean="0"/>
              <a:t>szakmai tudást megszerezni vagy aktualizálni</a:t>
            </a:r>
          </a:p>
          <a:p>
            <a:pPr>
              <a:spcBef>
                <a:spcPts val="0"/>
              </a:spcBef>
              <a:buFont typeface="Wingdings" pitchFamily="2" charset="2"/>
              <a:buChar char="§"/>
            </a:pPr>
            <a:r>
              <a:rPr lang="hu-HU" sz="2400" dirty="0" smtClean="0"/>
              <a:t>elkészíteni egy önéletrajzot</a:t>
            </a:r>
          </a:p>
          <a:p>
            <a:pPr>
              <a:spcBef>
                <a:spcPts val="0"/>
              </a:spcBef>
              <a:buFont typeface="Wingdings" pitchFamily="2" charset="2"/>
              <a:buChar char="§"/>
            </a:pPr>
            <a:r>
              <a:rPr lang="hu-HU" sz="2400" dirty="0" smtClean="0"/>
              <a:t>megjelenni egy munkáltató előtt</a:t>
            </a:r>
          </a:p>
          <a:p>
            <a:pPr>
              <a:spcBef>
                <a:spcPts val="0"/>
              </a:spcBef>
              <a:buFont typeface="Wingdings" pitchFamily="2" charset="2"/>
              <a:buChar char="§"/>
            </a:pPr>
            <a:r>
              <a:rPr lang="hu-HU" sz="2400" dirty="0" smtClean="0"/>
              <a:t>munkahelyet találni</a:t>
            </a:r>
          </a:p>
          <a:p>
            <a:pPr>
              <a:spcBef>
                <a:spcPts val="0"/>
              </a:spcBef>
              <a:buFont typeface="Wingdings" pitchFamily="2" charset="2"/>
              <a:buChar char="§"/>
            </a:pPr>
            <a:r>
              <a:rPr lang="hu-HU" sz="2400" dirty="0"/>
              <a:t>t</a:t>
            </a:r>
            <a:r>
              <a:rPr lang="hu-HU" sz="2400" dirty="0" smtClean="0"/>
              <a:t>alálni egy lakást</a:t>
            </a:r>
          </a:p>
          <a:p>
            <a:pPr>
              <a:spcBef>
                <a:spcPts val="0"/>
              </a:spcBef>
              <a:buFont typeface="Wingdings" pitchFamily="2" charset="2"/>
              <a:buChar char="§"/>
            </a:pPr>
            <a:r>
              <a:rPr lang="hu-HU" sz="2400" dirty="0" smtClean="0"/>
              <a:t>megszokni egy normális időrendet</a:t>
            </a:r>
          </a:p>
          <a:p>
            <a:pPr>
              <a:spcBef>
                <a:spcPts val="0"/>
              </a:spcBef>
              <a:buFont typeface="Wingdings" pitchFamily="2" charset="2"/>
              <a:buChar char="§"/>
            </a:pPr>
            <a:r>
              <a:rPr lang="hu-HU" sz="2400" dirty="0" smtClean="0"/>
              <a:t>gazdálkodni a pénzzel</a:t>
            </a:r>
          </a:p>
          <a:p>
            <a:pPr>
              <a:spcBef>
                <a:spcPts val="0"/>
              </a:spcBef>
              <a:buFont typeface="Wingdings" pitchFamily="2" charset="2"/>
              <a:buChar char="§"/>
            </a:pPr>
            <a:r>
              <a:rPr lang="hu-HU" sz="2400" dirty="0" smtClean="0"/>
              <a:t>visszaállítani a kapcsolatteremtés világát</a:t>
            </a:r>
          </a:p>
          <a:p>
            <a:pPr>
              <a:spcBef>
                <a:spcPts val="0"/>
              </a:spcBef>
              <a:buFont typeface="Wingdings" pitchFamily="2" charset="2"/>
              <a:buChar char="§"/>
            </a:pPr>
            <a:r>
              <a:rPr lang="hu-HU" sz="2400" dirty="0"/>
              <a:t>v</a:t>
            </a:r>
            <a:r>
              <a:rPr lang="hu-HU" sz="2400" dirty="0" smtClean="0"/>
              <a:t>isszaállítani az önmagáról és a saját testéről való helyes képet</a:t>
            </a:r>
          </a:p>
          <a:p>
            <a:pPr>
              <a:spcBef>
                <a:spcPts val="0"/>
              </a:spcBef>
              <a:buFont typeface="Wingdings" pitchFamily="2" charset="2"/>
              <a:buChar char="§"/>
            </a:pPr>
            <a:r>
              <a:rPr lang="hu-HU" sz="2400" dirty="0"/>
              <a:t>f</a:t>
            </a:r>
            <a:r>
              <a:rPr lang="hu-HU" sz="2400" dirty="0" smtClean="0"/>
              <a:t>eldolgozni egy olyan múltat, ami folyamatosan felbukkan</a:t>
            </a:r>
          </a:p>
          <a:p>
            <a:pPr>
              <a:spcBef>
                <a:spcPts val="0"/>
              </a:spcBef>
              <a:buFont typeface="Wingdings" pitchFamily="2" charset="2"/>
              <a:buChar char="§"/>
            </a:pPr>
            <a:r>
              <a:rPr lang="hu-HU" sz="2400" dirty="0" smtClean="0"/>
              <a:t>megszabadulni a „megjelöltség” és a bűnösség érzésétől</a:t>
            </a:r>
            <a:endParaRPr lang="hu-HU" sz="2400" dirty="0"/>
          </a:p>
        </p:txBody>
      </p:sp>
    </p:spTree>
    <p:extLst>
      <p:ext uri="{BB962C8B-B14F-4D97-AF65-F5344CB8AC3E}">
        <p14:creationId xmlns:p14="http://schemas.microsoft.com/office/powerpoint/2010/main" val="36286970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 kiút akadályai</a:t>
            </a:r>
            <a:endParaRPr lang="hu-HU" sz="4000" dirty="0"/>
          </a:p>
        </p:txBody>
      </p:sp>
      <p:sp>
        <p:nvSpPr>
          <p:cNvPr id="3" name="Tartalom helye 2"/>
          <p:cNvSpPr>
            <a:spLocks noGrp="1"/>
          </p:cNvSpPr>
          <p:nvPr>
            <p:ph sz="quarter" idx="1"/>
          </p:nvPr>
        </p:nvSpPr>
        <p:spPr>
          <a:xfrm>
            <a:off x="251520" y="1484784"/>
            <a:ext cx="8640960" cy="4641379"/>
          </a:xfrm>
        </p:spPr>
        <p:txBody>
          <a:bodyPr>
            <a:noAutofit/>
          </a:bodyPr>
          <a:lstStyle/>
          <a:p>
            <a:pPr marL="514350" indent="-514350">
              <a:spcBef>
                <a:spcPts val="0"/>
              </a:spcBef>
              <a:buFont typeface="+mj-lt"/>
              <a:buAutoNum type="arabicPeriod" startAt="5"/>
            </a:pPr>
            <a:r>
              <a:rPr lang="hu-HU" sz="2400" dirty="0" smtClean="0"/>
              <a:t>Ha nincs egy állandó barát, aki segít az újra beilleszkedésben!</a:t>
            </a:r>
          </a:p>
          <a:p>
            <a:pPr marL="514350" indent="-514350">
              <a:spcBef>
                <a:spcPts val="0"/>
              </a:spcBef>
              <a:buFont typeface="+mj-lt"/>
              <a:buAutoNum type="arabicPeriod" startAt="5"/>
            </a:pPr>
            <a:r>
              <a:rPr lang="hu-HU" sz="2400" dirty="0" smtClean="0"/>
              <a:t>Hiányoznak azok a fontos struktúrák, amik segítenék és biztosítanák az átmenetet a két világ között. (segítő törvények, szabályozás, alapítványok, egyesületek, menedékházak, szakemberek hiánya)</a:t>
            </a:r>
          </a:p>
          <a:p>
            <a:pPr marL="514350" indent="-514350">
              <a:spcBef>
                <a:spcPts val="0"/>
              </a:spcBef>
              <a:buFont typeface="+mj-lt"/>
              <a:buAutoNum type="arabicPeriod" startAt="5"/>
            </a:pPr>
            <a:r>
              <a:rPr lang="hu-HU" sz="2400" dirty="0" smtClean="0"/>
              <a:t>Az abbahagyást nehezíti</a:t>
            </a:r>
          </a:p>
          <a:p>
            <a:pPr>
              <a:spcBef>
                <a:spcPts val="0"/>
              </a:spcBef>
              <a:buFont typeface="Wingdings" pitchFamily="2" charset="2"/>
              <a:buChar char="§"/>
            </a:pPr>
            <a:r>
              <a:rPr lang="hu-HU" sz="2400" dirty="0" smtClean="0"/>
              <a:t>az életkor</a:t>
            </a:r>
          </a:p>
          <a:p>
            <a:pPr>
              <a:spcBef>
                <a:spcPts val="0"/>
              </a:spcBef>
              <a:buFont typeface="Wingdings" pitchFamily="2" charset="2"/>
              <a:buChar char="§"/>
            </a:pPr>
            <a:r>
              <a:rPr lang="hu-HU" sz="2400" dirty="0"/>
              <a:t>a</a:t>
            </a:r>
            <a:r>
              <a:rPr lang="hu-HU" sz="2400" dirty="0" smtClean="0"/>
              <a:t> prostitúcióban eltöltött idő</a:t>
            </a:r>
          </a:p>
          <a:p>
            <a:pPr>
              <a:spcBef>
                <a:spcPts val="0"/>
              </a:spcBef>
              <a:buFont typeface="Wingdings" pitchFamily="2" charset="2"/>
              <a:buChar char="§"/>
            </a:pPr>
            <a:r>
              <a:rPr lang="hu-HU" sz="2400" dirty="0"/>
              <a:t>a</a:t>
            </a:r>
            <a:r>
              <a:rPr lang="hu-HU" sz="2400" dirty="0" smtClean="0"/>
              <a:t> külföldi származás</a:t>
            </a:r>
          </a:p>
          <a:p>
            <a:pPr>
              <a:spcBef>
                <a:spcPts val="0"/>
              </a:spcBef>
              <a:buFont typeface="Wingdings" pitchFamily="2" charset="2"/>
              <a:buChar char="§"/>
            </a:pPr>
            <a:r>
              <a:rPr lang="hu-HU" sz="2400" dirty="0"/>
              <a:t>f</a:t>
            </a:r>
            <a:r>
              <a:rPr lang="hu-HU" sz="2400" dirty="0" smtClean="0"/>
              <a:t>érfiaknál a fizikai megjelenésük átalakítása</a:t>
            </a:r>
            <a:endParaRPr lang="hu-HU" sz="2400" dirty="0"/>
          </a:p>
        </p:txBody>
      </p:sp>
    </p:spTree>
    <p:extLst>
      <p:ext uri="{BB962C8B-B14F-4D97-AF65-F5344CB8AC3E}">
        <p14:creationId xmlns:p14="http://schemas.microsoft.com/office/powerpoint/2010/main" val="21152759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A kiút akadályai</a:t>
            </a:r>
            <a:endParaRPr lang="hu-HU" sz="4000" dirty="0"/>
          </a:p>
        </p:txBody>
      </p:sp>
      <p:sp>
        <p:nvSpPr>
          <p:cNvPr id="3" name="Tartalom helye 2"/>
          <p:cNvSpPr>
            <a:spLocks noGrp="1"/>
          </p:cNvSpPr>
          <p:nvPr>
            <p:ph sz="quarter" idx="1"/>
          </p:nvPr>
        </p:nvSpPr>
        <p:spPr>
          <a:xfrm>
            <a:off x="251520" y="1527048"/>
            <a:ext cx="8712968" cy="4572000"/>
          </a:xfrm>
        </p:spPr>
        <p:txBody>
          <a:bodyPr>
            <a:noAutofit/>
          </a:bodyPr>
          <a:lstStyle/>
          <a:p>
            <a:pPr marL="0" indent="0">
              <a:spcBef>
                <a:spcPts val="0"/>
              </a:spcBef>
              <a:buNone/>
            </a:pPr>
            <a:r>
              <a:rPr lang="hu-HU" sz="2800" dirty="0" smtClean="0"/>
              <a:t>Az újra beilleszkedés hosszú folyamat, ami ráadásul kockázatokkal és visszaesésekkel is járhat. Nem lehet rá pontos határidőket adni!</a:t>
            </a:r>
          </a:p>
          <a:p>
            <a:pPr marL="0" indent="0">
              <a:spcBef>
                <a:spcPts val="0"/>
              </a:spcBef>
              <a:buNone/>
            </a:pPr>
            <a:r>
              <a:rPr lang="hu-HU" sz="2800" dirty="0" smtClean="0"/>
              <a:t>Nem lehet helyreállítani néhány hónap alatt azt, amit néha hosszú évek alatt romboltak le.</a:t>
            </a:r>
          </a:p>
          <a:p>
            <a:pPr marL="0" indent="0">
              <a:spcBef>
                <a:spcPts val="0"/>
              </a:spcBef>
              <a:buNone/>
            </a:pPr>
            <a:endParaRPr lang="hu-HU" sz="2800" dirty="0"/>
          </a:p>
          <a:p>
            <a:pPr marL="0" indent="0">
              <a:spcBef>
                <a:spcPts val="0"/>
              </a:spcBef>
              <a:buNone/>
            </a:pPr>
            <a:r>
              <a:rPr lang="hu-HU" sz="2800" dirty="0" smtClean="0"/>
              <a:t>A prostituált személyek felé megnyilvánuló tisztelet legkisebb jele is, főleg a férfiak részéről, nagy segítséget jelent saját értékük felismeréséhez és a beilleszkedéshez.</a:t>
            </a:r>
          </a:p>
        </p:txBody>
      </p:sp>
    </p:spTree>
    <p:extLst>
      <p:ext uri="{BB962C8B-B14F-4D97-AF65-F5344CB8AC3E}">
        <p14:creationId xmlns:p14="http://schemas.microsoft.com/office/powerpoint/2010/main" val="36604318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850106"/>
          </a:xfrm>
        </p:spPr>
        <p:txBody>
          <a:bodyPr>
            <a:normAutofit/>
          </a:bodyPr>
          <a:lstStyle/>
          <a:p>
            <a:r>
              <a:rPr lang="hu-HU" sz="4000" b="1" dirty="0" smtClean="0"/>
              <a:t>A KLIENSEK</a:t>
            </a:r>
            <a:endParaRPr lang="hu-HU" sz="4000" b="1" dirty="0"/>
          </a:p>
        </p:txBody>
      </p:sp>
      <p:sp>
        <p:nvSpPr>
          <p:cNvPr id="3" name="Tartalom helye 2"/>
          <p:cNvSpPr>
            <a:spLocks noGrp="1"/>
          </p:cNvSpPr>
          <p:nvPr>
            <p:ph sz="quarter" idx="1"/>
          </p:nvPr>
        </p:nvSpPr>
        <p:spPr>
          <a:xfrm>
            <a:off x="251520" y="1484784"/>
            <a:ext cx="8640960" cy="4641379"/>
          </a:xfrm>
        </p:spPr>
        <p:txBody>
          <a:bodyPr>
            <a:noAutofit/>
          </a:bodyPr>
          <a:lstStyle/>
          <a:p>
            <a:pPr marL="0" indent="0">
              <a:spcBef>
                <a:spcPts val="0"/>
              </a:spcBef>
              <a:buNone/>
            </a:pPr>
            <a:r>
              <a:rPr lang="hu-HU" sz="2400" dirty="0" smtClean="0"/>
              <a:t>Kik a kliensek? Férfiak. Még akkor is, amikor férfi prostitúcióról van szó. Férfiak minden életkorból, minden társadalmi osztályból, minden családi állapotból.</a:t>
            </a:r>
          </a:p>
          <a:p>
            <a:pPr marL="0" indent="0">
              <a:spcBef>
                <a:spcPts val="0"/>
              </a:spcBef>
              <a:buNone/>
            </a:pPr>
            <a:endParaRPr lang="hu-HU" sz="2400" dirty="0" smtClean="0"/>
          </a:p>
          <a:p>
            <a:pPr marL="0" indent="0">
              <a:spcBef>
                <a:spcPts val="0"/>
              </a:spcBef>
              <a:buNone/>
            </a:pPr>
            <a:r>
              <a:rPr lang="hu-HU" sz="2400" dirty="0" smtClean="0"/>
              <a:t>A kliensek</a:t>
            </a:r>
          </a:p>
          <a:p>
            <a:pPr marL="0" indent="0">
              <a:spcBef>
                <a:spcPts val="0"/>
              </a:spcBef>
              <a:buNone/>
            </a:pPr>
            <a:r>
              <a:rPr lang="hu-HU" sz="2400" dirty="0" smtClean="0"/>
              <a:t>a prostituáltak</a:t>
            </a:r>
          </a:p>
          <a:p>
            <a:pPr marL="0" indent="0">
              <a:spcBef>
                <a:spcPts val="0"/>
              </a:spcBef>
              <a:buNone/>
            </a:pPr>
            <a:r>
              <a:rPr lang="hu-HU" sz="2400" dirty="0" smtClean="0"/>
              <a:t>fogyasztói,</a:t>
            </a:r>
          </a:p>
          <a:p>
            <a:pPr marL="0" indent="0">
              <a:spcBef>
                <a:spcPts val="0"/>
              </a:spcBef>
              <a:buNone/>
            </a:pPr>
            <a:r>
              <a:rPr lang="hu-HU" sz="2400" dirty="0" smtClean="0"/>
              <a:t>a prostitúció</a:t>
            </a:r>
          </a:p>
          <a:p>
            <a:pPr marL="0" indent="0">
              <a:spcBef>
                <a:spcPts val="0"/>
              </a:spcBef>
              <a:buNone/>
            </a:pPr>
            <a:r>
              <a:rPr lang="hu-HU" sz="2400" dirty="0" smtClean="0"/>
              <a:t>nagy „távollevői”.</a:t>
            </a:r>
          </a:p>
          <a:p>
            <a:pPr marL="0" indent="0">
              <a:spcBef>
                <a:spcPts val="0"/>
              </a:spcBef>
              <a:buNone/>
            </a:pPr>
            <a:r>
              <a:rPr lang="hu-HU" sz="2400" dirty="0" smtClean="0"/>
              <a:t>Mindig névtelenek,</a:t>
            </a:r>
          </a:p>
          <a:p>
            <a:pPr marL="0" indent="0">
              <a:spcBef>
                <a:spcPts val="0"/>
              </a:spcBef>
              <a:buNone/>
            </a:pPr>
            <a:r>
              <a:rPr lang="hu-HU" sz="2400" dirty="0" smtClean="0"/>
              <a:t>mindig bocsánatot</a:t>
            </a:r>
          </a:p>
          <a:p>
            <a:pPr marL="0" indent="0">
              <a:spcBef>
                <a:spcPts val="0"/>
              </a:spcBef>
              <a:buNone/>
            </a:pPr>
            <a:r>
              <a:rPr lang="hu-HU" sz="2400" dirty="0" smtClean="0"/>
              <a:t>nyernek.</a:t>
            </a:r>
            <a:endParaRPr lang="hu-HU" sz="2400"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2708920"/>
            <a:ext cx="4694959" cy="3728008"/>
          </a:xfrm>
          <a:prstGeom prst="rect">
            <a:avLst/>
          </a:prstGeom>
        </p:spPr>
      </p:pic>
    </p:spTree>
    <p:extLst>
      <p:ext uri="{BB962C8B-B14F-4D97-AF65-F5344CB8AC3E}">
        <p14:creationId xmlns:p14="http://schemas.microsoft.com/office/powerpoint/2010/main" val="32108805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8"/>
            <a:ext cx="8640960" cy="5865515"/>
          </a:xfrm>
        </p:spPr>
        <p:txBody>
          <a:bodyPr>
            <a:normAutofit/>
          </a:bodyPr>
          <a:lstStyle/>
          <a:p>
            <a:pPr marL="0" indent="0">
              <a:spcBef>
                <a:spcPts val="0"/>
              </a:spcBef>
              <a:buNone/>
            </a:pPr>
            <a:r>
              <a:rPr lang="hu-HU" sz="3200" dirty="0" smtClean="0"/>
              <a:t>A kliensek motivációi sokfélék, de főként a kliensek olyan férfiak, akik nehezen tudnak kapcsolatot teremteni és kommunikálni.</a:t>
            </a:r>
          </a:p>
          <a:p>
            <a:pPr marL="0" indent="0">
              <a:spcBef>
                <a:spcPts val="0"/>
              </a:spcBef>
              <a:buNone/>
            </a:pPr>
            <a:endParaRPr lang="hu-HU" sz="3200" dirty="0" smtClean="0"/>
          </a:p>
          <a:p>
            <a:pPr marL="0" indent="0">
              <a:spcBef>
                <a:spcPts val="0"/>
              </a:spcBef>
              <a:buNone/>
            </a:pPr>
            <a:r>
              <a:rPr lang="hu-HU" sz="3200" dirty="0" smtClean="0"/>
              <a:t>Gyakran a kíváncsiság vezeti őket, és az a „könnyedség”, hogy egy prostituáltat</a:t>
            </a:r>
          </a:p>
          <a:p>
            <a:pPr>
              <a:spcBef>
                <a:spcPts val="0"/>
              </a:spcBef>
            </a:pPr>
            <a:r>
              <a:rPr lang="hu-HU" sz="3200" dirty="0" smtClean="0"/>
              <a:t>nem kell elcsábítani,</a:t>
            </a:r>
          </a:p>
          <a:p>
            <a:pPr>
              <a:spcBef>
                <a:spcPts val="0"/>
              </a:spcBef>
            </a:pPr>
            <a:r>
              <a:rPr lang="hu-HU" sz="3200" dirty="0" smtClean="0"/>
              <a:t>neki nem kell elköteleződnie,</a:t>
            </a:r>
          </a:p>
          <a:p>
            <a:pPr>
              <a:spcBef>
                <a:spcPts val="0"/>
              </a:spcBef>
            </a:pPr>
            <a:r>
              <a:rPr lang="hu-HU" sz="3200" dirty="0" smtClean="0"/>
              <a:t>nem kell gondolni a másikra,</a:t>
            </a:r>
          </a:p>
          <a:p>
            <a:pPr>
              <a:spcBef>
                <a:spcPts val="0"/>
              </a:spcBef>
            </a:pPr>
            <a:r>
              <a:rPr lang="hu-HU" sz="3200" dirty="0" smtClean="0"/>
              <a:t>nem kell kapcsolatot teremteni vele.</a:t>
            </a:r>
          </a:p>
        </p:txBody>
      </p:sp>
    </p:spTree>
    <p:extLst>
      <p:ext uri="{BB962C8B-B14F-4D97-AF65-F5344CB8AC3E}">
        <p14:creationId xmlns:p14="http://schemas.microsoft.com/office/powerpoint/2010/main" val="27591528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648"/>
            <a:ext cx="8837062" cy="6263977"/>
          </a:xfrm>
        </p:spPr>
        <p:txBody>
          <a:bodyPr>
            <a:noAutofit/>
          </a:bodyPr>
          <a:lstStyle/>
          <a:p>
            <a:pPr marL="0" indent="0">
              <a:spcBef>
                <a:spcPts val="0"/>
              </a:spcBef>
              <a:buNone/>
            </a:pPr>
            <a:r>
              <a:rPr lang="hu-HU" sz="2800" dirty="0"/>
              <a:t>A kliens mentes minden elkötelezettségtől és minden felelősségvállalástól</a:t>
            </a:r>
            <a:r>
              <a:rPr lang="hu-HU" sz="2800" dirty="0" smtClean="0"/>
              <a:t>.</a:t>
            </a:r>
          </a:p>
          <a:p>
            <a:pPr marL="0" indent="0">
              <a:spcBef>
                <a:spcPts val="0"/>
              </a:spcBef>
              <a:buNone/>
            </a:pPr>
            <a:endParaRPr lang="hu-HU" sz="2800" dirty="0"/>
          </a:p>
          <a:p>
            <a:pPr marL="0" indent="0">
              <a:spcBef>
                <a:spcPts val="0"/>
              </a:spcBef>
              <a:buNone/>
            </a:pPr>
            <a:r>
              <a:rPr lang="hu-HU" sz="2800" dirty="0"/>
              <a:t>G</a:t>
            </a:r>
            <a:r>
              <a:rPr lang="hu-HU" sz="2800" dirty="0" smtClean="0"/>
              <a:t>yakran hatalmi viszonyt akar gyakorolni.</a:t>
            </a:r>
          </a:p>
          <a:p>
            <a:pPr marL="0" indent="0">
              <a:spcBef>
                <a:spcPts val="0"/>
              </a:spcBef>
              <a:buNone/>
            </a:pPr>
            <a:endParaRPr lang="hu-HU" sz="2800" dirty="0" smtClean="0"/>
          </a:p>
          <a:p>
            <a:pPr marL="0" indent="0">
              <a:spcBef>
                <a:spcPts val="0"/>
              </a:spcBef>
              <a:buNone/>
            </a:pPr>
            <a:r>
              <a:rPr lang="hu-HU" sz="2800" dirty="0" smtClean="0"/>
              <a:t>Az is előfordul, hogy csak azért jön, hogy meghallgassák, hogy egy kis figyelmet kapjon.</a:t>
            </a:r>
          </a:p>
          <a:p>
            <a:pPr marL="0" indent="0">
              <a:spcBef>
                <a:spcPts val="0"/>
              </a:spcBef>
              <a:buNone/>
            </a:pPr>
            <a:endParaRPr lang="hu-HU" sz="2800" dirty="0"/>
          </a:p>
          <a:p>
            <a:pPr marL="0" indent="0">
              <a:spcBef>
                <a:spcPts val="0"/>
              </a:spcBef>
              <a:buNone/>
            </a:pPr>
            <a:r>
              <a:rPr lang="hu-HU" sz="2800" dirty="0" smtClean="0"/>
              <a:t>Magányosságtól szenvednek és szeretethiánytól.</a:t>
            </a:r>
          </a:p>
          <a:p>
            <a:pPr marL="0" indent="0">
              <a:spcBef>
                <a:spcPts val="0"/>
              </a:spcBef>
              <a:buNone/>
            </a:pPr>
            <a:r>
              <a:rPr lang="hu-HU" sz="2800" dirty="0" smtClean="0"/>
              <a:t>Egy felmérés szerint a férfiak egyre nagyobb száma választja azt, hogy külföldre megy, és ott lesz kliens. (szexuális turizmus)</a:t>
            </a:r>
            <a:endParaRPr lang="hu-HU" sz="2800" dirty="0"/>
          </a:p>
        </p:txBody>
      </p:sp>
    </p:spTree>
    <p:extLst>
      <p:ext uri="{BB962C8B-B14F-4D97-AF65-F5344CB8AC3E}">
        <p14:creationId xmlns:p14="http://schemas.microsoft.com/office/powerpoint/2010/main" val="23916430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4294967295"/>
          </p:nvPr>
        </p:nvSpPr>
        <p:spPr>
          <a:xfrm>
            <a:off x="251520" y="260350"/>
            <a:ext cx="8640960" cy="6192838"/>
          </a:xfrm>
        </p:spPr>
        <p:txBody>
          <a:bodyPr>
            <a:noAutofit/>
          </a:bodyPr>
          <a:lstStyle/>
          <a:p>
            <a:pPr marL="0" indent="0">
              <a:lnSpc>
                <a:spcPct val="120000"/>
              </a:lnSpc>
              <a:spcBef>
                <a:spcPts val="0"/>
              </a:spcBef>
              <a:buNone/>
            </a:pPr>
            <a:r>
              <a:rPr lang="hu-HU" sz="2200" dirty="0" smtClean="0"/>
              <a:t>„A </a:t>
            </a:r>
            <a:r>
              <a:rPr lang="hu-HU" sz="2200" dirty="0"/>
              <a:t>prostitúció a férfiuralomnak mint társadalmi, sőt civilizációs rendnek a legalapvetőbb feltevéseit </a:t>
            </a:r>
            <a:r>
              <a:rPr lang="hu-HU" sz="2200" dirty="0" smtClean="0"/>
              <a:t>intézményesíti.</a:t>
            </a:r>
          </a:p>
          <a:p>
            <a:pPr marL="0" indent="0">
              <a:lnSpc>
                <a:spcPct val="120000"/>
              </a:lnSpc>
              <a:spcBef>
                <a:spcPts val="0"/>
              </a:spcBef>
              <a:buNone/>
            </a:pPr>
            <a:r>
              <a:rPr lang="hu-HU" sz="2200" dirty="0" smtClean="0"/>
              <a:t>A </a:t>
            </a:r>
            <a:r>
              <a:rPr lang="hu-HU" sz="2200" dirty="0"/>
              <a:t>férfiak szocializációs folyamatába láthatatlanul beépül a bizonyosság, miszerint nemük révén joguk van a környezetük, a mindenki számára adott tér és idő felett rendelkezni. Ez a nők testére és a szexualitásra is </a:t>
            </a:r>
            <a:r>
              <a:rPr lang="hu-HU" sz="2200" dirty="0" smtClean="0"/>
              <a:t>kiterjed.</a:t>
            </a:r>
          </a:p>
          <a:p>
            <a:pPr marL="0" indent="0">
              <a:lnSpc>
                <a:spcPct val="120000"/>
              </a:lnSpc>
              <a:spcBef>
                <a:spcPts val="0"/>
              </a:spcBef>
              <a:buNone/>
            </a:pPr>
            <a:r>
              <a:rPr lang="hu-HU" sz="2200" dirty="0" smtClean="0"/>
              <a:t>Innen </a:t>
            </a:r>
            <a:r>
              <a:rPr lang="hu-HU" sz="2200" dirty="0"/>
              <a:t>már adott a lépés, hogy ami jog, azt jogos akár erőszakkal is megszerezni vagy </a:t>
            </a:r>
            <a:r>
              <a:rPr lang="hu-HU" sz="2200" dirty="0" smtClean="0"/>
              <a:t>megőrizni. Az </a:t>
            </a:r>
            <a:r>
              <a:rPr lang="hu-HU" sz="2200" dirty="0"/>
              <a:t>ezeken a feltevéseken alapuló társadalomban férfiérdek a prostitúció fennmaradása. Ezt mutatja az a tény is, hogy bár a férfiak többsége nem veszi igénybe a prostituáltak szolgáltatásait, mégis (legalábbis hallgatólagosan, gyakran pedig aktívan is) hozzájárul a prostitúció fenntartásához, védelmébe veszi annak gondolatát</a:t>
            </a:r>
            <a:r>
              <a:rPr lang="hu-HU" sz="2200" dirty="0" smtClean="0"/>
              <a:t>.”</a:t>
            </a:r>
          </a:p>
          <a:p>
            <a:pPr marL="0" indent="0" algn="r">
              <a:lnSpc>
                <a:spcPct val="120000"/>
              </a:lnSpc>
              <a:spcBef>
                <a:spcPts val="0"/>
              </a:spcBef>
              <a:buNone/>
            </a:pPr>
            <a:r>
              <a:rPr lang="hu-HU" sz="2200" i="1" dirty="0" smtClean="0"/>
              <a:t>(Szil Péter</a:t>
            </a:r>
            <a:r>
              <a:rPr lang="hu-HU" sz="2200" i="1" dirty="0"/>
              <a:t> </a:t>
            </a:r>
            <a:r>
              <a:rPr lang="hu-HU" sz="2200" i="1" dirty="0" smtClean="0"/>
              <a:t>- </a:t>
            </a:r>
            <a:r>
              <a:rPr lang="hu-HU" sz="2200" dirty="0"/>
              <a:t>A Prostitúció Nélküli Magyarországért Mozgalom </a:t>
            </a:r>
            <a:r>
              <a:rPr lang="hu-HU" sz="2200" dirty="0" smtClean="0"/>
              <a:t>tagja</a:t>
            </a:r>
            <a:r>
              <a:rPr lang="hu-HU" sz="2200" i="1" dirty="0" smtClean="0"/>
              <a:t>)</a:t>
            </a:r>
            <a:endParaRPr lang="hu-HU" sz="2200" i="1" dirty="0"/>
          </a:p>
        </p:txBody>
      </p:sp>
    </p:spTree>
    <p:extLst>
      <p:ext uri="{BB962C8B-B14F-4D97-AF65-F5344CB8AC3E}">
        <p14:creationId xmlns:p14="http://schemas.microsoft.com/office/powerpoint/2010/main" val="35730324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olgári">
  <a:themeElements>
    <a:clrScheme name="Fényűző">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olgár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olgár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1637</TotalTime>
  <Words>9400</Words>
  <Application>Microsoft Office PowerPoint</Application>
  <PresentationFormat>Diavetítés a képernyőre (4:3 oldalarány)</PresentationFormat>
  <Paragraphs>863</Paragraphs>
  <Slides>183</Slides>
  <Notes>0</Notes>
  <HiddenSlides>0</HiddenSlides>
  <MMClips>0</MMClips>
  <ScaleCrop>false</ScaleCrop>
  <HeadingPairs>
    <vt:vector size="4" baseType="variant">
      <vt:variant>
        <vt:lpstr>Téma</vt:lpstr>
      </vt:variant>
      <vt:variant>
        <vt:i4>1</vt:i4>
      </vt:variant>
      <vt:variant>
        <vt:lpstr>Diacímek</vt:lpstr>
      </vt:variant>
      <vt:variant>
        <vt:i4>183</vt:i4>
      </vt:variant>
    </vt:vector>
  </HeadingPairs>
  <TitlesOfParts>
    <vt:vector size="184" baseType="lpstr">
      <vt:lpstr>Polgári</vt:lpstr>
      <vt:lpstr>PROSTITÚCIÓ</vt:lpstr>
      <vt:lpstr>Források</vt:lpstr>
      <vt:lpstr>PowerPoint bemutató</vt:lpstr>
      <vt:lpstr>Prostitúció Magyarországon ma</vt:lpstr>
      <vt:lpstr>Néhány fontos megjegyzés a videóhoz</vt:lpstr>
      <vt:lpstr>Néhány fontos megjegyzés a videóhoz</vt:lpstr>
      <vt:lpstr>PowerPoint bemutató</vt:lpstr>
      <vt:lpstr>Elöljáróban néhány tény</vt:lpstr>
      <vt:lpstr>PowerPoint bemutató</vt:lpstr>
      <vt:lpstr>PowerPoint bemutató</vt:lpstr>
      <vt:lpstr>PowerPoint bemutató</vt:lpstr>
      <vt:lpstr>PowerPoint bemutató</vt:lpstr>
      <vt:lpstr>PowerPoint bemutató</vt:lpstr>
      <vt:lpstr>A prostituált személy tisztelete sosem vezethet az prostitúció elfogadásához!</vt:lpstr>
      <vt:lpstr>A Nőkereskedelem Elleni Koalíció és az Európai Női Lobbi által, 2005-ben tartott sajtókonferencián elhangzott alapelv </vt:lpstr>
      <vt:lpstr>A New York-i Egyezmény</vt:lpstr>
      <vt:lpstr>A New York-i Egyezmény</vt:lpstr>
      <vt:lpstr>A New York-i Egyezmény</vt:lpstr>
      <vt:lpstr>A New York-i Egyezmény</vt:lpstr>
      <vt:lpstr>A New York-i Egyezmény</vt:lpstr>
      <vt:lpstr>A New York-i Egyezmény</vt:lpstr>
      <vt:lpstr>A New York-i Egyezmény</vt:lpstr>
      <vt:lpstr>A New York-i Egyezmény</vt:lpstr>
      <vt:lpstr>PowerPoint bemutató</vt:lpstr>
      <vt:lpstr>A prostitúciós bűncselekmények szabályainak változásai a magyar Btk-ban</vt:lpstr>
      <vt:lpstr>1962. július 1-től 1971. december 31-ig hatályos: 1961. évi V. törvény  a Magyar Népköztársaság Büntető Törvénykönyvéről </vt:lpstr>
      <vt:lpstr>PowerPoint bemutató</vt:lpstr>
      <vt:lpstr>PowerPoint bemutató</vt:lpstr>
      <vt:lpstr>A törvény főbb változásai</vt:lpstr>
      <vt:lpstr>A törvény főbb változásai</vt:lpstr>
      <vt:lpstr>PowerPoint bemutató</vt:lpstr>
      <vt:lpstr>A törvény főbb változásai</vt:lpstr>
      <vt:lpstr>PowerPoint bemutató</vt:lpstr>
      <vt:lpstr>A törvény főbb változásai</vt:lpstr>
      <vt:lpstr> </vt:lpstr>
      <vt:lpstr>PowerPoint bemutató</vt:lpstr>
      <vt:lpstr>PowerPoint bemutató</vt:lpstr>
      <vt:lpstr>Magyarországon ma hatályban lévő a prostitúcióra vonatkozó szabálysértési rendelkezések</vt:lpstr>
      <vt:lpstr>Tiltott prostitúció</vt:lpstr>
      <vt:lpstr>Szexuális szolgáltatásra való felhívás tilalma</vt:lpstr>
      <vt:lpstr>A szexuális szolgáltatás felkínálásának, hirdetésének tilalma</vt:lpstr>
      <vt:lpstr>Tehát, a prostitúció Magyarországon legális, amennyiben:</vt:lpstr>
      <vt:lpstr>PowerPoint bemutató</vt:lpstr>
      <vt:lpstr>PowerPoint bemutató</vt:lpstr>
      <vt:lpstr>Mi a prostitúció?</vt:lpstr>
      <vt:lpstr>A prostitúció okai</vt:lpstr>
      <vt:lpstr>PowerPoint bemutató</vt:lpstr>
      <vt:lpstr>PowerPoint bemutató</vt:lpstr>
      <vt:lpstr>PowerPoint bemutató</vt:lpstr>
      <vt:lpstr>PowerPoint bemutató</vt:lpstr>
      <vt:lpstr>A prostitúció szereplői</vt:lpstr>
      <vt:lpstr>Mi a prostitúció „közege”?</vt:lpstr>
      <vt:lpstr>Mit neveznek a „közeg törvényének”?</vt:lpstr>
      <vt:lpstr>PowerPoint bemutató</vt:lpstr>
      <vt:lpstr>Néhány fontos fogalom</vt:lpstr>
      <vt:lpstr>Néhány fontos fogalom</vt:lpstr>
      <vt:lpstr>Néhány fontos fogalom</vt:lpstr>
      <vt:lpstr>Néhány fontos fogalom</vt:lpstr>
      <vt:lpstr>Néhány fontos fogalom</vt:lpstr>
      <vt:lpstr>Néhány fontos fogalom</vt:lpstr>
      <vt:lpstr>A prostitúció főszereplői</vt:lpstr>
      <vt:lpstr>A PROSTITUÁLT SZEMÉLYEK</vt:lpstr>
      <vt:lpstr>Hogyan lesz valakiből prostituált?</vt:lpstr>
      <vt:lpstr>Hogyan lesz valakiből prostituált?</vt:lpstr>
      <vt:lpstr>Hogyan lesz valakiből prostituált?</vt:lpstr>
      <vt:lpstr>PowerPoint bemutató</vt:lpstr>
      <vt:lpstr>Gyermekek prostitúciója</vt:lpstr>
      <vt:lpstr>Férfiak prostitúciója</vt:lpstr>
      <vt:lpstr>PowerPoint bemutató</vt:lpstr>
      <vt:lpstr>A stricik és az emberkereskedők módszerei</vt:lpstr>
      <vt:lpstr>A stricik és az emberkereskedők módszerei</vt:lpstr>
      <vt:lpstr>A stricik és az emberkereskedők módszerei</vt:lpstr>
      <vt:lpstr>A nők prostitúcióba csalásának négy fázisa</vt:lpstr>
      <vt:lpstr>A nők prostitúcióba csalásának négy fázisa</vt:lpstr>
      <vt:lpstr>A nők prostitúcióba csalásának négy fázisa</vt:lpstr>
      <vt:lpstr>A nők prostitúcióba csalásának négy fázisa</vt:lpstr>
      <vt:lpstr>Hogyan élnek a prostituáltak?</vt:lpstr>
      <vt:lpstr>PowerPoint bemutató</vt:lpstr>
      <vt:lpstr>PowerPoint bemutató</vt:lpstr>
      <vt:lpstr>PowerPoint bemutató</vt:lpstr>
      <vt:lpstr>PowerPoint bemutató</vt:lpstr>
      <vt:lpstr>A pénz szerepe</vt:lpstr>
      <vt:lpstr>PowerPoint bemutató</vt:lpstr>
      <vt:lpstr>PowerPoint bemutató</vt:lpstr>
      <vt:lpstr>A prostitúció hatásai a prostituált személyre</vt:lpstr>
      <vt:lpstr>A prostitúció hatásai a prostituált személyre</vt:lpstr>
      <vt:lpstr>PowerPoint bemutató</vt:lpstr>
      <vt:lpstr>PowerPoint bemutató</vt:lpstr>
      <vt:lpstr>PowerPoint bemutató</vt:lpstr>
      <vt:lpstr>Van kilépés a prostitúcióból?</vt:lpstr>
      <vt:lpstr>PowerPoint bemutató</vt:lpstr>
      <vt:lpstr>A kiút akadályai</vt:lpstr>
      <vt:lpstr>A kiút akadályai</vt:lpstr>
      <vt:lpstr>A kiút akadályai</vt:lpstr>
      <vt:lpstr>A kiút akadályai</vt:lpstr>
      <vt:lpstr>A KLIENSEK</vt:lpstr>
      <vt:lpstr>PowerPoint bemutató</vt:lpstr>
      <vt:lpstr>PowerPoint bemutató</vt:lpstr>
      <vt:lpstr>PowerPoint bemutató</vt:lpstr>
      <vt:lpstr>A kereslet</vt:lpstr>
      <vt:lpstr>A kereslet</vt:lpstr>
      <vt:lpstr>A kereslet</vt:lpstr>
      <vt:lpstr>PowerPoint bemutató</vt:lpstr>
      <vt:lpstr>Mit jelent a kliens számára a pénz?</vt:lpstr>
      <vt:lpstr>PowerPoint bemutató</vt:lpstr>
      <vt:lpstr>A találkozás illúziója</vt:lpstr>
      <vt:lpstr>A globális szexipar egy nagyszabású profittermelő vállalkozás</vt:lpstr>
      <vt:lpstr>Mi rejlik a „szexmunka” fogalma mögött?</vt:lpstr>
      <vt:lpstr>Mi rejlik a „szexmunka” fogalma mögött?</vt:lpstr>
      <vt:lpstr>PowerPoint bemutató</vt:lpstr>
      <vt:lpstr>Legalizáció</vt:lpstr>
      <vt:lpstr>Legalizáció</vt:lpstr>
      <vt:lpstr>Önkéntesség vagy kényszer?</vt:lpstr>
      <vt:lpstr>Önkéntesség vagy kényszer?</vt:lpstr>
      <vt:lpstr>Önkéntesség vagy kényszer? Néhány következmény:</vt:lpstr>
      <vt:lpstr>Önkéntesség vagy kényszer?</vt:lpstr>
      <vt:lpstr>Önkéntesség vagy kényszer?</vt:lpstr>
      <vt:lpstr>Az iparág „lágyabb” oldala</vt:lpstr>
      <vt:lpstr>A KERÍTŐK, FUTTATÓK</vt:lpstr>
      <vt:lpstr>PowerPoint bemutató</vt:lpstr>
      <vt:lpstr>PowerPoint bemutató</vt:lpstr>
      <vt:lpstr>A prostitúció és a pornográfia összefüggése</vt:lpstr>
      <vt:lpstr>A prostitúció és a pornográfia összefüggése</vt:lpstr>
      <vt:lpstr>A prostitúció és a pornográfia összefüggése</vt:lpstr>
      <vt:lpstr>A prostitúció és a drog</vt:lpstr>
      <vt:lpstr>A nemek közötti egyenlőségről</vt:lpstr>
      <vt:lpstr>A nemek közötti egyenlőségről</vt:lpstr>
      <vt:lpstr>SVÉDORSZÁG</vt:lpstr>
      <vt:lpstr>SVÉDORSZÁG</vt:lpstr>
      <vt:lpstr>Amerikai Egyesült Államok</vt:lpstr>
      <vt:lpstr>Amerikai Egyesült Államok</vt:lpstr>
      <vt:lpstr>AUSZTRÁLIA</vt:lpstr>
      <vt:lpstr>AUSZTRÁLIA</vt:lpstr>
      <vt:lpstr>Az ENSZ dokumentumai</vt:lpstr>
      <vt:lpstr>Az ENSZ dokumentumai</vt:lpstr>
      <vt:lpstr>Az ENSZ dokumentumai</vt:lpstr>
      <vt:lpstr>Az ENSZ dokumentumai</vt:lpstr>
      <vt:lpstr>Magyarország - Kiút Veled Egyesület</vt:lpstr>
      <vt:lpstr>Magyarország - Kiút Veled Egyesület</vt:lpstr>
      <vt:lpstr>Magyarország - Kiút Veled Egyesület</vt:lpstr>
      <vt:lpstr>Baptista Szeretetszolgálat</vt:lpstr>
      <vt:lpstr>Baptista Szeretetszolgálat</vt:lpstr>
      <vt:lpstr>Videók</vt:lpstr>
      <vt:lpstr>Videók</vt:lpstr>
      <vt:lpstr>Prostitúció Nélküli Magyarországért Mozgalom </vt:lpstr>
      <vt:lpstr>Prostitúció Nélküli Magyarországért Mozgalom </vt:lpstr>
      <vt:lpstr>Prostitúció Nélküli Magyarországért Mozgalom </vt:lpstr>
      <vt:lpstr>Prostitúció Nélküli Magyarországért Mozgalom </vt:lpstr>
      <vt:lpstr>Prostitúció Nélküli Magyarországért Mozgalom </vt:lpstr>
      <vt:lpstr>Prostitúció Nélküli Magyarországért Mozgalom </vt:lpstr>
      <vt:lpstr>Egy „sikeres” ember…</vt:lpstr>
      <vt:lpstr>Vita Magyarországon 2016 augusztus</vt:lpstr>
      <vt:lpstr>Luxusprostitúció Amerikában</vt:lpstr>
      <vt:lpstr>Néhány megjegyzés a videóhoz</vt:lpstr>
      <vt:lpstr>Pécs</vt:lpstr>
      <vt:lpstr>Pécs</vt:lpstr>
      <vt:lpstr>Pécs</vt:lpstr>
      <vt:lpstr>Pécs</vt:lpstr>
      <vt:lpstr>Pécs</vt:lpstr>
      <vt:lpstr>Pécs</vt:lpstr>
      <vt:lpstr>Pécs</vt:lpstr>
      <vt:lpstr>Pécs</vt:lpstr>
      <vt:lpstr>Pécs</vt:lpstr>
      <vt:lpstr>Pécs</vt:lpstr>
      <vt:lpstr>Pécs</vt:lpstr>
      <vt:lpstr>Pécs</vt:lpstr>
      <vt:lpstr>Az Európai Bizottság elfogadta az emberkereskedelem elleni küzdelemről szóló első eredményjelentést Brüsszel, 2016. május 19. </vt:lpstr>
      <vt:lpstr>Az Európai Bizottság elfogadta az emberkereskedelem elleni küzdelemről szóló első eredményjelentést Brüsszel, 2016. május 19. </vt:lpstr>
      <vt:lpstr>Az Európai Bizottság elfogadta az emberkereskedelem elleni küzdelemről szóló első eredményjelentést Brüsszel, 2016. május 19. </vt:lpstr>
      <vt:lpstr>Az Európai Bizottság elfogadta az emberkereskedelem elleni küzdelemről szóló első eredményjelentést Brüsszel, 2016. május 19. </vt:lpstr>
      <vt:lpstr>Az Európai Bizottság elfogadta az emberkereskedelem elleni küzdelemről szóló első eredményjelentést Brüsszel, 2016. május 19. </vt:lpstr>
      <vt:lpstr>Végezetül</vt:lpstr>
      <vt:lpstr>Végezetül</vt:lpstr>
      <vt:lpstr>Végezetül</vt:lpstr>
      <vt:lpstr>PowerPoint bemutató</vt:lpstr>
      <vt:lpstr>PowerPoint bemutató</vt:lpstr>
      <vt:lpstr>Támpontok a közbenjáró imához Miért imádkozzunk?</vt:lpstr>
      <vt:lpstr>Támpontok a közbenjáró imához Kiért imádkozzunk?</vt:lpstr>
      <vt:lpstr>Támpontok a közbenjáró imához Kiért imádkozzunk?</vt:lpstr>
      <vt:lpstr>Támpontok a közbenjáró imához Kiért imádkozzunk?</vt:lpstr>
      <vt:lpstr>Támpontok a közbenjáró imához Mit imádkozzunk?</vt:lpstr>
      <vt:lpstr>Szentírási részek az igével való erőteljes imához</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PROSTITÚCIÓ</dc:title>
  <dc:creator>Tibor</dc:creator>
  <cp:lastModifiedBy>Tibor</cp:lastModifiedBy>
  <cp:revision>968</cp:revision>
  <dcterms:created xsi:type="dcterms:W3CDTF">2016-10-08T08:23:06Z</dcterms:created>
  <dcterms:modified xsi:type="dcterms:W3CDTF">2017-11-21T08:28:57Z</dcterms:modified>
</cp:coreProperties>
</file>