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76" r:id="rId5"/>
    <p:sldId id="269" r:id="rId6"/>
    <p:sldId id="277" r:id="rId7"/>
    <p:sldId id="259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61" r:id="rId21"/>
    <p:sldId id="262" r:id="rId22"/>
    <p:sldId id="263" r:id="rId23"/>
    <p:sldId id="264" r:id="rId24"/>
    <p:sldId id="265" r:id="rId25"/>
    <p:sldId id="290" r:id="rId26"/>
    <p:sldId id="266" r:id="rId27"/>
    <p:sldId id="267" r:id="rId28"/>
    <p:sldId id="268" r:id="rId29"/>
    <p:sldId id="270" r:id="rId30"/>
    <p:sldId id="291" r:id="rId31"/>
    <p:sldId id="271" r:id="rId32"/>
    <p:sldId id="272" r:id="rId33"/>
    <p:sldId id="273" r:id="rId34"/>
    <p:sldId id="274" r:id="rId35"/>
    <p:sldId id="275" r:id="rId3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Cím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5" name="Alcím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1" name="Dátum helye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DF4919B-4047-4DB1-8B39-23A42AEBA556}" type="datetimeFigureOut">
              <a:rPr lang="hu-HU" smtClean="0"/>
              <a:t>2017.09.22.</a:t>
            </a:fld>
            <a:endParaRPr lang="hu-HU"/>
          </a:p>
        </p:txBody>
      </p:sp>
      <p:sp>
        <p:nvSpPr>
          <p:cNvPr id="18" name="Élőláb helye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F4919B-4047-4DB1-8B39-23A42AEBA556}" type="datetimeFigureOut">
              <a:rPr lang="hu-HU" smtClean="0"/>
              <a:t>2017.09.22.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DF4919B-4047-4DB1-8B39-23A42AEBA556}" type="datetimeFigureOut">
              <a:rPr lang="hu-HU" smtClean="0"/>
              <a:t>2017.09.22.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F4919B-4047-4DB1-8B39-23A42AEBA556}" type="datetimeFigureOut">
              <a:rPr lang="hu-HU" smtClean="0"/>
              <a:t>2017.09.22.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DF4919B-4047-4DB1-8B39-23A42AEBA556}" type="datetimeFigureOut">
              <a:rPr lang="hu-HU" smtClean="0"/>
              <a:t>2017.09.22.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F4919B-4047-4DB1-8B39-23A42AEBA556}" type="datetimeFigureOut">
              <a:rPr lang="hu-HU" smtClean="0"/>
              <a:t>2017.09.22.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F4919B-4047-4DB1-8B39-23A42AEBA556}" type="datetimeFigureOut">
              <a:rPr lang="hu-HU" smtClean="0"/>
              <a:t>2017.09.22.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F4919B-4047-4DB1-8B39-23A42AEBA556}" type="datetimeFigureOut">
              <a:rPr lang="hu-HU" smtClean="0"/>
              <a:t>2017.09.22.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DF4919B-4047-4DB1-8B39-23A42AEBA556}" type="datetimeFigureOut">
              <a:rPr lang="hu-HU" smtClean="0"/>
              <a:t>2017.09.22.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F4919B-4047-4DB1-8B39-23A42AEBA556}" type="datetimeFigureOut">
              <a:rPr lang="hu-HU" smtClean="0"/>
              <a:t>2017.09.22.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F4919B-4047-4DB1-8B39-23A42AEBA556}" type="datetimeFigureOut">
              <a:rPr lang="hu-HU" smtClean="0"/>
              <a:t>2017.09.22.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Kép helye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Cím helye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1" name="Szöveg helye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27" name="Dátum helye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DF4919B-4047-4DB1-8B39-23A42AEBA556}" type="datetimeFigureOut">
              <a:rPr lang="hu-HU" smtClean="0"/>
              <a:t>2017.09.22.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Baranya Megye története</a:t>
            </a:r>
            <a:br>
              <a:rPr lang="hu-HU" dirty="0" smtClean="0"/>
            </a:br>
            <a:r>
              <a:rPr lang="hu-HU" dirty="0" smtClean="0"/>
              <a:t>I. ÚJKŐKOR 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905360"/>
          </a:xfrm>
        </p:spPr>
        <p:txBody>
          <a:bodyPr>
            <a:normAutofit/>
          </a:bodyPr>
          <a:lstStyle/>
          <a:p>
            <a:r>
              <a:rPr lang="hu-HU" dirty="0" smtClean="0"/>
              <a:t>Segédanyag a területi közbenjáráshoz</a:t>
            </a:r>
          </a:p>
          <a:p>
            <a:r>
              <a:rPr lang="hu-HU" dirty="0" smtClean="0"/>
              <a:t>Összeállította: Ignáczné Janó Judit</a:t>
            </a:r>
          </a:p>
          <a:p>
            <a:r>
              <a:rPr lang="hu-HU" dirty="0" smtClean="0"/>
              <a:t>Pécs, 2016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1906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48680"/>
            <a:ext cx="7851775" cy="5889625"/>
          </a:xfrm>
        </p:spPr>
      </p:pic>
    </p:spTree>
    <p:extLst>
      <p:ext uri="{BB962C8B-B14F-4D97-AF65-F5344CB8AC3E}">
        <p14:creationId xmlns:p14="http://schemas.microsoft.com/office/powerpoint/2010/main" val="237047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dirty="0" smtClean="0"/>
              <a:t>A növénytermesztés és az állattenyésztés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3200" dirty="0" smtClean="0"/>
              <a:t>Korábban az ember csak a természetből készen kapott élelmet hasznosított, az </a:t>
            </a:r>
            <a:r>
              <a:rPr lang="hu-HU" sz="3200" dirty="0" err="1" smtClean="0"/>
              <a:t>újkőkorban</a:t>
            </a:r>
            <a:r>
              <a:rPr lang="hu-HU" sz="3200" dirty="0" smtClean="0"/>
              <a:t> megjelent a termelés.</a:t>
            </a:r>
          </a:p>
          <a:p>
            <a:pPr marL="0" indent="0">
              <a:buNone/>
            </a:pPr>
            <a:r>
              <a:rPr lang="hu-HU" sz="3200" dirty="0" smtClean="0"/>
              <a:t>A növénytermesztés és az állattenyésztés először a Közel-Keleten jelent meg Kr. e. 7000 körül, és innen terjedt szét.</a:t>
            </a:r>
          </a:p>
        </p:txBody>
      </p:sp>
    </p:spTree>
    <p:extLst>
      <p:ext uri="{BB962C8B-B14F-4D97-AF65-F5344CB8AC3E}">
        <p14:creationId xmlns:p14="http://schemas.microsoft.com/office/powerpoint/2010/main" val="233089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251520" y="692150"/>
            <a:ext cx="7632848" cy="4959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200" dirty="0" smtClean="0"/>
              <a:t>Ez az időszámításunk </a:t>
            </a:r>
            <a:r>
              <a:rPr lang="hu-HU" sz="3200" dirty="0"/>
              <a:t>előtt 6-7 ezer évvel </a:t>
            </a:r>
            <a:r>
              <a:rPr lang="hu-HU" sz="3200" dirty="0" smtClean="0"/>
              <a:t>végbement, a Közel-Keleten kibontakozó változás  emberiség </a:t>
            </a:r>
            <a:r>
              <a:rPr lang="hu-HU" sz="3200" dirty="0"/>
              <a:t>fejlődésének egyik legfontosabb gazdasági-társadalmi </a:t>
            </a:r>
            <a:r>
              <a:rPr lang="hu-HU" sz="3200" dirty="0" smtClean="0"/>
              <a:t>változása volt.</a:t>
            </a:r>
            <a:endParaRPr lang="hu-HU" sz="3200" dirty="0"/>
          </a:p>
          <a:p>
            <a:pPr marL="0" indent="0">
              <a:buNone/>
            </a:pPr>
            <a:r>
              <a:rPr lang="hu-HU" sz="3200" dirty="0" smtClean="0"/>
              <a:t>Ezt nevezzük </a:t>
            </a:r>
            <a:r>
              <a:rPr lang="hu-HU" sz="3200" b="1" dirty="0" err="1" smtClean="0"/>
              <a:t>újkőkori</a:t>
            </a:r>
            <a:r>
              <a:rPr lang="hu-HU" sz="3200" b="1" dirty="0" smtClean="0"/>
              <a:t> </a:t>
            </a:r>
            <a:r>
              <a:rPr lang="hu-HU" sz="3200" b="1" dirty="0"/>
              <a:t>forradalom</a:t>
            </a:r>
            <a:r>
              <a:rPr lang="hu-HU" sz="3200" dirty="0"/>
              <a:t>nak, a tudatos élelemtermelésre való áttérés </a:t>
            </a:r>
            <a:r>
              <a:rPr lang="hu-HU" sz="3200" dirty="0" smtClean="0"/>
              <a:t>időszakának.</a:t>
            </a:r>
            <a:endParaRPr lang="hu-HU" sz="3200" dirty="0"/>
          </a:p>
          <a:p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211786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539552" y="765175"/>
            <a:ext cx="7488832" cy="5000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4000" dirty="0" smtClean="0"/>
              <a:t>A növénytermesztés a gyűjtögetésből alakult ki.</a:t>
            </a:r>
          </a:p>
          <a:p>
            <a:pPr marL="0" indent="0">
              <a:buNone/>
            </a:pPr>
            <a:r>
              <a:rPr lang="hu-HU" sz="4000" dirty="0" smtClean="0"/>
              <a:t>Új eszközök: az ásóbot és a faeke.</a:t>
            </a:r>
          </a:p>
          <a:p>
            <a:pPr marL="0" indent="0">
              <a:buNone/>
            </a:pPr>
            <a:endParaRPr lang="hu-HU" sz="4000" dirty="0"/>
          </a:p>
          <a:p>
            <a:pPr marL="0" indent="0">
              <a:buNone/>
            </a:pPr>
            <a:r>
              <a:rPr lang="hu-HU" sz="4000" dirty="0" smtClean="0"/>
              <a:t>Az állattenyésztés előfeltétele a háziasítás volt.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112381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7827963" cy="5870575"/>
          </a:xfrm>
        </p:spPr>
      </p:pic>
    </p:spTree>
    <p:extLst>
      <p:ext uri="{BB962C8B-B14F-4D97-AF65-F5344CB8AC3E}">
        <p14:creationId xmlns:p14="http://schemas.microsoft.com/office/powerpoint/2010/main" val="67396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332656"/>
            <a:ext cx="7704856" cy="6049963"/>
          </a:xfrm>
        </p:spPr>
      </p:pic>
    </p:spTree>
    <p:extLst>
      <p:ext uri="{BB962C8B-B14F-4D97-AF65-F5344CB8AC3E}">
        <p14:creationId xmlns:p14="http://schemas.microsoft.com/office/powerpoint/2010/main" val="238922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A mesterségek megjelenése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484784"/>
            <a:ext cx="7704856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3200" dirty="0" smtClean="0"/>
              <a:t>A termelés megindulásával megnőtt az igény a tárolásra, kialakult a </a:t>
            </a:r>
            <a:r>
              <a:rPr lang="hu-HU" sz="3200" b="1" dirty="0" smtClean="0"/>
              <a:t>fazekasság</a:t>
            </a:r>
            <a:r>
              <a:rPr lang="hu-HU" sz="3200" dirty="0" smtClean="0"/>
              <a:t>.</a:t>
            </a:r>
          </a:p>
          <a:p>
            <a:pPr marL="0" indent="0">
              <a:buNone/>
            </a:pPr>
            <a:r>
              <a:rPr lang="hu-HU" sz="3200" dirty="0" smtClean="0"/>
              <a:t>A textíliák megjelenése: a fonalakból szövetet készítettek </a:t>
            </a:r>
            <a:r>
              <a:rPr lang="hu-HU" sz="3200" b="1" dirty="0" smtClean="0"/>
              <a:t>szövőszék</a:t>
            </a:r>
            <a:r>
              <a:rPr lang="hu-HU" sz="3200" dirty="0" smtClean="0"/>
              <a:t> segítségével.</a:t>
            </a:r>
          </a:p>
          <a:p>
            <a:pPr marL="0" indent="0">
              <a:buNone/>
            </a:pPr>
            <a:r>
              <a:rPr lang="hu-HU" sz="3200" dirty="0" smtClean="0"/>
              <a:t>Az élelmiszer-felesleg, a különféle mesterségek termékei és a csak bizonyos területeken előforduló anyagok iránti kereslet életre hívták a cserét, a </a:t>
            </a:r>
            <a:r>
              <a:rPr lang="hu-HU" sz="3200" b="1" dirty="0" smtClean="0"/>
              <a:t>kereskedelmet</a:t>
            </a:r>
            <a:r>
              <a:rPr lang="hu-HU" sz="3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957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395536" y="908050"/>
            <a:ext cx="7365752" cy="5218113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A </a:t>
            </a:r>
            <a:r>
              <a:rPr lang="hu-HU" b="1" dirty="0"/>
              <a:t>kerék</a:t>
            </a:r>
            <a:r>
              <a:rPr lang="hu-HU" dirty="0"/>
              <a:t> feltalálásával létrejött a kocsi</a:t>
            </a:r>
            <a:r>
              <a:rPr lang="hu-HU" dirty="0" smtClean="0"/>
              <a:t>.</a:t>
            </a:r>
          </a:p>
          <a:p>
            <a:pPr marL="0" indent="0">
              <a:buNone/>
            </a:pPr>
            <a:endParaRPr lang="hu-HU" dirty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16832"/>
            <a:ext cx="635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17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Népességrobbanás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2800" dirty="0" smtClean="0"/>
              <a:t>Az </a:t>
            </a:r>
            <a:r>
              <a:rPr lang="hu-HU" sz="2800" dirty="0" err="1" smtClean="0"/>
              <a:t>újkőkorban</a:t>
            </a:r>
            <a:r>
              <a:rPr lang="hu-HU" sz="2800" dirty="0" smtClean="0"/>
              <a:t> a halálozási arány csökkent. Ugrásszerű népességnövekedés következett be.</a:t>
            </a:r>
          </a:p>
          <a:p>
            <a:pPr marL="0" indent="0">
              <a:buNone/>
            </a:pPr>
            <a:r>
              <a:rPr lang="hu-HU" sz="2800" dirty="0" smtClean="0"/>
              <a:t>Ehhez járult az elvándorlás.</a:t>
            </a:r>
          </a:p>
          <a:p>
            <a:pPr marL="0" indent="0">
              <a:buNone/>
            </a:pPr>
            <a:r>
              <a:rPr lang="hu-HU" sz="2800" dirty="0" smtClean="0"/>
              <a:t>A földművelés kialakulásával létrejöttek az állandó települések, a falvak.</a:t>
            </a:r>
          </a:p>
          <a:p>
            <a:pPr marL="0" indent="0">
              <a:buNone/>
            </a:pPr>
            <a:r>
              <a:rPr lang="hu-HU" sz="2800" dirty="0" smtClean="0"/>
              <a:t>Közel-Ketelen már városokról is beszélhetünk.</a:t>
            </a:r>
          </a:p>
        </p:txBody>
      </p:sp>
    </p:spTree>
    <p:extLst>
      <p:ext uri="{BB962C8B-B14F-4D97-AF65-F5344CB8AC3E}">
        <p14:creationId xmlns:p14="http://schemas.microsoft.com/office/powerpoint/2010/main" val="225058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Hiedelemvilág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3200" dirty="0" smtClean="0"/>
              <a:t>Az </a:t>
            </a:r>
            <a:r>
              <a:rPr lang="hu-HU" sz="3200" dirty="0" err="1" smtClean="0"/>
              <a:t>újkőkori</a:t>
            </a:r>
            <a:r>
              <a:rPr lang="hu-HU" sz="3200" dirty="0" smtClean="0"/>
              <a:t> változások átalakították a hiedelemvilágot.</a:t>
            </a:r>
          </a:p>
          <a:p>
            <a:pPr marL="0" indent="0">
              <a:buNone/>
            </a:pPr>
            <a:r>
              <a:rPr lang="hu-HU" sz="3200" dirty="0" smtClean="0"/>
              <a:t>A termékenység, a növények és az állatok időszakonkénti újjászületése került a középpontba. (</a:t>
            </a:r>
            <a:r>
              <a:rPr lang="hu-HU" sz="3200" b="1" dirty="0" smtClean="0"/>
              <a:t>termékenységkultusz</a:t>
            </a:r>
            <a:r>
              <a:rPr lang="hu-HU" sz="3200" dirty="0" smtClean="0"/>
              <a:t>.)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301666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Források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 smtClean="0"/>
              <a:t>Bándi </a:t>
            </a:r>
            <a:r>
              <a:rPr lang="hu-HU" b="1" dirty="0"/>
              <a:t>Gábor (szerk.)</a:t>
            </a:r>
            <a:r>
              <a:rPr lang="hu-HU" dirty="0"/>
              <a:t>: Baranya megye története az őskortól a honfoglalásig - Baranya monográfiai sorozat (Pécs, 1979)BARANYA MEGYE AZ ŐSKORBAN Bándi Gábor—F. Petres Éva—Maráz Borbála</a:t>
            </a:r>
          </a:p>
          <a:p>
            <a:r>
              <a:rPr lang="hu-HU" dirty="0"/>
              <a:t>http://tortenelemppt.blogspot.hu/2012/08/az-ujkokor-forradalma.html</a:t>
            </a:r>
          </a:p>
        </p:txBody>
      </p:sp>
    </p:spTree>
    <p:extLst>
      <p:ext uri="{BB962C8B-B14F-4D97-AF65-F5344CB8AC3E}">
        <p14:creationId xmlns:p14="http://schemas.microsoft.com/office/powerpoint/2010/main" val="382904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656184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A Dunántúli </a:t>
            </a:r>
            <a:r>
              <a:rPr lang="hu-HU" dirty="0"/>
              <a:t>Vonaldíszes Kerámia népe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708920"/>
            <a:ext cx="7427168" cy="34172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200" dirty="0" smtClean="0"/>
              <a:t>Ebben </a:t>
            </a:r>
            <a:r>
              <a:rPr lang="hu-HU" sz="3200" dirty="0"/>
              <a:t>az időben a mi vidékünkön, régészetileg alig ismert, vándorló, kisebb </a:t>
            </a:r>
            <a:r>
              <a:rPr lang="hu-HU" sz="3200" dirty="0" err="1"/>
              <a:t>mezolitikus</a:t>
            </a:r>
            <a:r>
              <a:rPr lang="hu-HU" sz="3200" dirty="0"/>
              <a:t> embercsoportok éltek, gyűjtögetéssel, halászattal-vadászattal foglalkozva. </a:t>
            </a:r>
            <a:br>
              <a:rPr lang="hu-HU" sz="3200" dirty="0"/>
            </a:b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414235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395536" y="836613"/>
            <a:ext cx="7488832" cy="5030787"/>
          </a:xfrm>
        </p:spPr>
        <p:txBody>
          <a:bodyPr/>
          <a:lstStyle/>
          <a:p>
            <a:pPr marL="0" indent="0">
              <a:buNone/>
            </a:pPr>
            <a:r>
              <a:rPr lang="hu-HU" sz="3600" dirty="0"/>
              <a:t>Évezredek teltek el, számunkra szinte nyomtalanul, míg a Balkán félsziget folyóvölgyeiben, az Al-Duna vidékén és a </a:t>
            </a:r>
            <a:r>
              <a:rPr lang="hu-HU" sz="3600" dirty="0" smtClean="0"/>
              <a:t>Dél-Alföldön </a:t>
            </a:r>
            <a:r>
              <a:rPr lang="hu-HU" sz="3600" dirty="0"/>
              <a:t>élő </a:t>
            </a:r>
            <a:r>
              <a:rPr lang="hu-HU" sz="3600" dirty="0" smtClean="0"/>
              <a:t>őslakosság </a:t>
            </a:r>
            <a:r>
              <a:rPr lang="hu-HU" sz="3600" dirty="0"/>
              <a:t>körében ismertté vált a növénytermesztés és állattenyésztés.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2091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251520" y="333375"/>
            <a:ext cx="7704856" cy="57927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/>
              <a:t>A legkorábbi </a:t>
            </a:r>
            <a:r>
              <a:rPr lang="hu-HU" dirty="0"/>
              <a:t>neolitikus közösségek, a Tisza-Maros vidékén, a Duna-Tisza köz déli felében </a:t>
            </a:r>
            <a:r>
              <a:rPr lang="hu-HU" dirty="0" smtClean="0"/>
              <a:t>éltek.</a:t>
            </a:r>
          </a:p>
          <a:p>
            <a:pPr marL="0" indent="0">
              <a:buNone/>
            </a:pPr>
            <a:r>
              <a:rPr lang="hu-HU" dirty="0" smtClean="0"/>
              <a:t>A </a:t>
            </a:r>
            <a:r>
              <a:rPr lang="hu-HU" dirty="0"/>
              <a:t>Duna </a:t>
            </a:r>
            <a:r>
              <a:rPr lang="hu-HU" dirty="0" err="1"/>
              <a:t>balpartján</a:t>
            </a:r>
            <a:r>
              <a:rPr lang="hu-HU" dirty="0"/>
              <a:t> </a:t>
            </a:r>
            <a:r>
              <a:rPr lang="hu-HU" dirty="0" smtClean="0"/>
              <a:t>Fajszon</a:t>
            </a:r>
          </a:p>
          <a:p>
            <a:pPr marL="0" indent="0">
              <a:buNone/>
            </a:pPr>
            <a:r>
              <a:rPr lang="hu-HU" dirty="0" smtClean="0"/>
              <a:t>ismerjük legnyugatibb előfordulását</a:t>
            </a:r>
            <a:r>
              <a:rPr lang="hu-HU" dirty="0"/>
              <a:t>, míg </a:t>
            </a:r>
            <a:r>
              <a:rPr lang="hu-HU" dirty="0" smtClean="0"/>
              <a:t>a</a:t>
            </a:r>
          </a:p>
          <a:p>
            <a:pPr marL="0" indent="0">
              <a:buNone/>
            </a:pPr>
            <a:r>
              <a:rPr lang="hu-HU" dirty="0" smtClean="0"/>
              <a:t>legutóbbi </a:t>
            </a:r>
            <a:r>
              <a:rPr lang="hu-HU" dirty="0"/>
              <a:t>években </a:t>
            </a:r>
            <a:r>
              <a:rPr lang="hu-HU" dirty="0" smtClean="0"/>
              <a:t>a mohácsi </a:t>
            </a:r>
            <a:r>
              <a:rPr lang="hu-HU" dirty="0"/>
              <a:t>síkságon </a:t>
            </a:r>
            <a:r>
              <a:rPr lang="hu-HU" dirty="0" smtClean="0"/>
              <a:t>is</a:t>
            </a:r>
          </a:p>
          <a:p>
            <a:pPr marL="0" indent="0">
              <a:buNone/>
            </a:pPr>
            <a:r>
              <a:rPr lang="hu-HU" dirty="0" smtClean="0"/>
              <a:t>előkerültek </a:t>
            </a:r>
            <a:r>
              <a:rPr lang="hu-HU" dirty="0"/>
              <a:t>a kultúra </a:t>
            </a:r>
            <a:r>
              <a:rPr lang="hu-HU" dirty="0" smtClean="0"/>
              <a:t>leletei</a:t>
            </a:r>
          </a:p>
          <a:p>
            <a:pPr marL="0" indent="0">
              <a:buNone/>
            </a:pPr>
            <a:r>
              <a:rPr lang="hu-HU" dirty="0" smtClean="0"/>
              <a:t>(Mohács</a:t>
            </a:r>
            <a:r>
              <a:rPr lang="hu-HU" dirty="0"/>
              <a:t>, Lánycsók).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140968"/>
            <a:ext cx="3648963" cy="313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70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020728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/>
              <a:t>Dunántúli </a:t>
            </a:r>
            <a:r>
              <a:rPr lang="hu-HU" dirty="0" smtClean="0"/>
              <a:t>Vonaldíszes Kerámia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84784"/>
            <a:ext cx="7870464" cy="46413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2800" dirty="0" smtClean="0"/>
              <a:t>Kialakult a </a:t>
            </a:r>
            <a:r>
              <a:rPr lang="hu-HU" sz="2800" b="1" dirty="0"/>
              <a:t>Dunántúli </a:t>
            </a:r>
            <a:r>
              <a:rPr lang="hu-HU" sz="2800" b="1" dirty="0" smtClean="0"/>
              <a:t>Vonaldíszes Kerámia népe</a:t>
            </a:r>
            <a:r>
              <a:rPr lang="hu-HU" sz="2800" dirty="0" smtClean="0"/>
              <a:t>, </a:t>
            </a:r>
            <a:r>
              <a:rPr lang="hu-HU" sz="2800" dirty="0"/>
              <a:t>amely egy fél Európát átfogó gazdasági-politikai érdekközösséget jelentő kultúra egyik </a:t>
            </a:r>
            <a:r>
              <a:rPr lang="hu-HU" sz="2800" dirty="0" smtClean="0"/>
              <a:t>csoportja lett.</a:t>
            </a:r>
          </a:p>
          <a:p>
            <a:pPr marL="0" indent="0">
              <a:buNone/>
            </a:pPr>
            <a:r>
              <a:rPr lang="hu-HU" sz="2800" dirty="0" smtClean="0"/>
              <a:t>Minden </a:t>
            </a:r>
            <a:r>
              <a:rPr lang="hu-HU" sz="2800" dirty="0"/>
              <a:t>bizonnyal </a:t>
            </a:r>
            <a:r>
              <a:rPr lang="hu-HU" sz="2800" dirty="0" smtClean="0"/>
              <a:t>egy</a:t>
            </a:r>
          </a:p>
          <a:p>
            <a:pPr marL="0" indent="0">
              <a:buNone/>
            </a:pPr>
            <a:r>
              <a:rPr lang="hu-HU" sz="2800" dirty="0" smtClean="0"/>
              <a:t>erős dunántúli</a:t>
            </a:r>
          </a:p>
          <a:p>
            <a:pPr marL="0" indent="0">
              <a:buNone/>
            </a:pPr>
            <a:r>
              <a:rPr lang="hu-HU" sz="2800" dirty="0" smtClean="0"/>
              <a:t>őslakosságból</a:t>
            </a:r>
            <a:r>
              <a:rPr lang="hu-HU" sz="2800" dirty="0"/>
              <a:t>, </a:t>
            </a:r>
            <a:r>
              <a:rPr lang="hu-HU" sz="2800" dirty="0" smtClean="0"/>
              <a:t>benyomuló</a:t>
            </a:r>
          </a:p>
          <a:p>
            <a:pPr marL="0" indent="0">
              <a:buNone/>
            </a:pPr>
            <a:r>
              <a:rPr lang="hu-HU" sz="2800" dirty="0" smtClean="0"/>
              <a:t>déli </a:t>
            </a:r>
            <a:r>
              <a:rPr lang="hu-HU" sz="2800" dirty="0"/>
              <a:t>kapcsolatok </a:t>
            </a:r>
            <a:r>
              <a:rPr lang="hu-HU" sz="2800" dirty="0" smtClean="0"/>
              <a:t>hatására</a:t>
            </a:r>
          </a:p>
          <a:p>
            <a:pPr marL="0" indent="0">
              <a:buNone/>
            </a:pPr>
            <a:r>
              <a:rPr lang="hu-HU" sz="2800" dirty="0" smtClean="0"/>
              <a:t>születhetett</a:t>
            </a:r>
            <a:r>
              <a:rPr lang="hu-HU" sz="2800" dirty="0"/>
              <a:t>. </a:t>
            </a:r>
            <a:br>
              <a:rPr lang="hu-HU" sz="2800" dirty="0"/>
            </a:br>
            <a:endParaRPr lang="hu-HU" sz="2800" dirty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780928"/>
            <a:ext cx="3035585" cy="390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14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323528" y="765175"/>
            <a:ext cx="7560840" cy="48863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200" dirty="0"/>
              <a:t>A Dunántúl területe, közvetítőként nyugat-északnyugat felé, e vonaldíszes kerámiát készítő népnek legkorábban adott otthont </a:t>
            </a:r>
            <a:r>
              <a:rPr lang="hu-HU" sz="3200" dirty="0" smtClean="0"/>
              <a:t>Közép-Európában.</a:t>
            </a:r>
          </a:p>
          <a:p>
            <a:pPr marL="0" indent="0">
              <a:buNone/>
            </a:pPr>
            <a:r>
              <a:rPr lang="hu-HU" sz="3200" dirty="0" smtClean="0"/>
              <a:t>A </a:t>
            </a:r>
            <a:r>
              <a:rPr lang="hu-HU" sz="3200" dirty="0"/>
              <a:t>déli hatások közvetítésében, a gazdasági és szellemi ismeretek átvételében a </a:t>
            </a:r>
            <a:r>
              <a:rPr lang="hu-HU" sz="3200" dirty="0" smtClean="0"/>
              <a:t>Dél-Dunántúli </a:t>
            </a:r>
            <a:r>
              <a:rPr lang="hu-HU" sz="3200" dirty="0"/>
              <a:t>területek vonaldíszes kerámiás lakosságának, fontos szerepe volt</a:t>
            </a:r>
            <a:r>
              <a:rPr lang="hu-HU" sz="3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622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539553" y="333375"/>
            <a:ext cx="7560840" cy="4525963"/>
          </a:xfrm>
        </p:spPr>
        <p:txBody>
          <a:bodyPr/>
          <a:lstStyle/>
          <a:p>
            <a:pPr marL="0" indent="0">
              <a:buNone/>
            </a:pPr>
            <a:r>
              <a:rPr lang="hu-HU" sz="2800" dirty="0"/>
              <a:t>Az észak felé közvetítő utak elsősorban a Duna mentén lehettek. A baranyai és tolnai partvidék lelőhelyein, - Mohácson, Dunaszekcsőn, Lánycsókon és Pécsett, — ismerjük a legrégebbi vonaldíszes települések leleteit</a:t>
            </a:r>
            <a:r>
              <a:rPr lang="hu-HU" sz="2800" dirty="0" smtClean="0"/>
              <a:t>.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050735"/>
            <a:ext cx="7432356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2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323528" y="476250"/>
            <a:ext cx="7704856" cy="56499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800" dirty="0"/>
              <a:t>A Fejér megyei Sukorón végzett ásatás alapján feltételezhető, hogy dél-dunántúli telepeken is </a:t>
            </a:r>
            <a:r>
              <a:rPr lang="hu-HU" sz="2800" dirty="0" smtClean="0"/>
              <a:t>nagyobb méretű</a:t>
            </a:r>
            <a:r>
              <a:rPr lang="hu-HU" sz="2800" dirty="0"/>
              <a:t>, részben </a:t>
            </a:r>
            <a:r>
              <a:rPr lang="hu-HU" sz="2800" dirty="0" smtClean="0"/>
              <a:t>gödrös,</a:t>
            </a:r>
          </a:p>
          <a:p>
            <a:pPr marL="0" indent="0">
              <a:buNone/>
            </a:pPr>
            <a:r>
              <a:rPr lang="hu-HU" sz="2800" dirty="0" smtClean="0"/>
              <a:t>részben döngölt padlójú, gerendaszerkezetes</a:t>
            </a:r>
          </a:p>
          <a:p>
            <a:pPr marL="0" indent="0">
              <a:buNone/>
            </a:pPr>
            <a:r>
              <a:rPr lang="hu-HU" sz="2800" dirty="0" smtClean="0"/>
              <a:t>Lakóépületek</a:t>
            </a:r>
          </a:p>
          <a:p>
            <a:pPr marL="0" indent="0">
              <a:buNone/>
            </a:pPr>
            <a:r>
              <a:rPr lang="hu-HU" sz="2800" dirty="0" smtClean="0"/>
              <a:t>állhattak,</a:t>
            </a:r>
          </a:p>
          <a:p>
            <a:pPr marL="0" indent="0">
              <a:buNone/>
            </a:pPr>
            <a:r>
              <a:rPr lang="hu-HU" sz="2800" dirty="0" smtClean="0"/>
              <a:t>a </a:t>
            </a:r>
            <a:r>
              <a:rPr lang="hu-HU" sz="2800" dirty="0"/>
              <a:t>több </a:t>
            </a:r>
            <a:r>
              <a:rPr lang="hu-HU" sz="2800" dirty="0" smtClean="0"/>
              <a:t>helyen</a:t>
            </a:r>
          </a:p>
          <a:p>
            <a:pPr marL="0" indent="0">
              <a:buNone/>
            </a:pPr>
            <a:r>
              <a:rPr lang="hu-HU" sz="2800" dirty="0" smtClean="0"/>
              <a:t>Ismert</a:t>
            </a:r>
          </a:p>
          <a:p>
            <a:pPr marL="0" indent="0">
              <a:buNone/>
            </a:pPr>
            <a:r>
              <a:rPr lang="hu-HU" sz="2800" dirty="0" smtClean="0"/>
              <a:t>agyagkitermelő</a:t>
            </a:r>
          </a:p>
          <a:p>
            <a:pPr marL="0" indent="0">
              <a:buNone/>
            </a:pPr>
            <a:r>
              <a:rPr lang="hu-HU" sz="2800" dirty="0" smtClean="0"/>
              <a:t>gödrök </a:t>
            </a:r>
            <a:r>
              <a:rPr lang="hu-HU" sz="2800" dirty="0"/>
              <a:t>között</a:t>
            </a:r>
            <a:r>
              <a:rPr lang="hu-HU" sz="2800" dirty="0" smtClean="0"/>
              <a:t>.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7"/>
          <a:stretch/>
        </p:blipFill>
        <p:spPr>
          <a:xfrm>
            <a:off x="2987824" y="2636912"/>
            <a:ext cx="5122816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73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/>
          <a:lstStyle/>
          <a:p>
            <a:pPr algn="ctr"/>
            <a:r>
              <a:rPr lang="hu-HU" dirty="0" smtClean="0"/>
              <a:t>Temetkezés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u-HU" sz="2800" dirty="0"/>
              <a:t>A dunántúli vonaldíszes kerámia népének temetkezéseit is Fejér megyei adatok alapján </a:t>
            </a:r>
            <a:r>
              <a:rPr lang="hu-HU" sz="2800" dirty="0" smtClean="0"/>
              <a:t>ismerjük. A </a:t>
            </a:r>
            <a:r>
              <a:rPr lang="hu-HU" sz="2800" dirty="0"/>
              <a:t>temetés rítusa zsugorított fektetés </a:t>
            </a:r>
            <a:r>
              <a:rPr lang="hu-HU" sz="2800" dirty="0" smtClean="0"/>
              <a:t>volt. A </a:t>
            </a:r>
            <a:r>
              <a:rPr lang="hu-HU" sz="2800" dirty="0"/>
              <a:t>halottakat a telep területén temették </a:t>
            </a:r>
            <a:r>
              <a:rPr lang="hu-HU" sz="2800" dirty="0" smtClean="0"/>
              <a:t>el.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800" dirty="0" smtClean="0"/>
              <a:t>A </a:t>
            </a:r>
            <a:r>
              <a:rPr lang="hu-HU" sz="2800" dirty="0"/>
              <a:t>halott mellé </a:t>
            </a:r>
            <a:r>
              <a:rPr lang="hu-HU" sz="2800" dirty="0" smtClean="0"/>
              <a:t>csont-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800" dirty="0" smtClean="0"/>
              <a:t>és kőszerszámokat,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800" dirty="0" smtClean="0"/>
              <a:t>agancseszközöket,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800" dirty="0" smtClean="0"/>
              <a:t>apró ékszereket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800" dirty="0" smtClean="0"/>
              <a:t>és edényeket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800" dirty="0" smtClean="0"/>
              <a:t>helyeztek.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789040"/>
            <a:ext cx="4130402" cy="247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37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467544" y="476250"/>
            <a:ext cx="7488832" cy="56499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200" dirty="0"/>
              <a:t>Az élet az </a:t>
            </a:r>
            <a:r>
              <a:rPr lang="hu-HU" sz="3200" dirty="0" err="1"/>
              <a:t>újkőkori</a:t>
            </a:r>
            <a:r>
              <a:rPr lang="hu-HU" sz="3200" dirty="0"/>
              <a:t> népek hite szerint, nem záródott le a halállal. </a:t>
            </a:r>
            <a:br>
              <a:rPr lang="hu-HU" sz="3200" dirty="0"/>
            </a:br>
            <a:r>
              <a:rPr lang="hu-HU" sz="3200" dirty="0"/>
              <a:t>A megszokott életjelenségek megszűnésével, a közösség „meghalt" tagjai, a csoporthoz tartozók maradtak. Őket tisztelte, de félte is mindenki, valószínűleg tehát ez az együvé tartozás nyilvánult meg a telepeken való eltemetés szokásában </a:t>
            </a:r>
            <a:r>
              <a:rPr lang="hu-HU" sz="3200" dirty="0" smtClean="0"/>
              <a:t>is.</a:t>
            </a:r>
          </a:p>
        </p:txBody>
      </p:sp>
    </p:spTree>
    <p:extLst>
      <p:ext uri="{BB962C8B-B14F-4D97-AF65-F5344CB8AC3E}">
        <p14:creationId xmlns:p14="http://schemas.microsoft.com/office/powerpoint/2010/main" val="418302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251520" y="404813"/>
            <a:ext cx="7438330" cy="5721350"/>
          </a:xfrm>
        </p:spPr>
        <p:txBody>
          <a:bodyPr/>
          <a:lstStyle/>
          <a:p>
            <a:pPr marL="0" indent="0">
              <a:buNone/>
            </a:pPr>
            <a:r>
              <a:rPr lang="hu-HU" sz="3200" dirty="0"/>
              <a:t>A halott mellé tett használati edények, szerszámok és a gyakori élelem, ugyancsak az élet folytatásának hitét </a:t>
            </a:r>
            <a:r>
              <a:rPr lang="hu-HU" sz="3200" dirty="0" smtClean="0"/>
              <a:t>igazolják,</a:t>
            </a:r>
            <a:r>
              <a:rPr lang="hu-HU" sz="3200" dirty="0"/>
              <a:t> </a:t>
            </a:r>
            <a:r>
              <a:rPr lang="hu-HU" sz="3200" dirty="0" smtClean="0"/>
              <a:t>ugyanakkor </a:t>
            </a:r>
            <a:r>
              <a:rPr lang="hu-HU" sz="3200" dirty="0"/>
              <a:t>utalnak egy másik igen korai kultusz kialakulására </a:t>
            </a:r>
            <a:r>
              <a:rPr lang="hu-HU" sz="3200" dirty="0" smtClean="0"/>
              <a:t>is,</a:t>
            </a:r>
          </a:p>
          <a:p>
            <a:pPr marL="0" indent="0">
              <a:buNone/>
            </a:pPr>
            <a:r>
              <a:rPr lang="hu-HU" sz="3200" dirty="0" smtClean="0"/>
              <a:t>ami </a:t>
            </a:r>
            <a:r>
              <a:rPr lang="hu-HU" sz="3200" dirty="0"/>
              <a:t>az </a:t>
            </a:r>
            <a:r>
              <a:rPr lang="hu-HU" sz="3200" dirty="0" smtClean="0"/>
              <a:t>ősök</a:t>
            </a:r>
          </a:p>
          <a:p>
            <a:pPr marL="0" indent="0">
              <a:buNone/>
            </a:pPr>
            <a:r>
              <a:rPr lang="hu-HU" sz="3200" dirty="0" smtClean="0"/>
              <a:t>tiszteletében </a:t>
            </a:r>
          </a:p>
          <a:p>
            <a:pPr marL="0" indent="0">
              <a:buNone/>
            </a:pPr>
            <a:r>
              <a:rPr lang="hu-HU" sz="3200" dirty="0" smtClean="0"/>
              <a:t>jelentkezett</a:t>
            </a:r>
            <a:r>
              <a:rPr lang="hu-HU" sz="3200" dirty="0"/>
              <a:t>. 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6" r="27746" b="13904"/>
          <a:stretch/>
        </p:blipFill>
        <p:spPr>
          <a:xfrm>
            <a:off x="3635896" y="2924944"/>
            <a:ext cx="4350328" cy="371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72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A régió körülhatárolása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3763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600" dirty="0"/>
              <a:t>Az </a:t>
            </a:r>
            <a:r>
              <a:rPr lang="hu-HU" sz="3600" dirty="0" err="1" smtClean="0"/>
              <a:t>újkőkortól</a:t>
            </a:r>
            <a:r>
              <a:rPr lang="hu-HU" sz="3600" dirty="0" smtClean="0"/>
              <a:t> </a:t>
            </a:r>
            <a:r>
              <a:rPr lang="hu-HU" sz="3600" dirty="0"/>
              <a:t>kezdve, lényegében egészen a kelták megjelenéséig, - tehát </a:t>
            </a:r>
            <a:r>
              <a:rPr lang="hu-HU" sz="3600" dirty="0" smtClean="0"/>
              <a:t>a Kr. e</a:t>
            </a:r>
            <a:r>
              <a:rPr lang="hu-HU" sz="3600" dirty="0"/>
              <a:t>. IV. évezredtől </a:t>
            </a:r>
            <a:r>
              <a:rPr lang="hu-HU" sz="3600" dirty="0" smtClean="0"/>
              <a:t>a Kr. e. III. </a:t>
            </a:r>
            <a:r>
              <a:rPr lang="hu-HU" sz="3600" dirty="0"/>
              <a:t>századig, - a Kárpát-medence két világ, két civilizáció határán feküdt</a:t>
            </a:r>
            <a:r>
              <a:rPr lang="hu-HU" sz="3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356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611560" y="620713"/>
            <a:ext cx="7344816" cy="51022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600" dirty="0"/>
              <a:t>A zsugorított, felhúzott térdű fektetés ugyancsak e gondolatkörrel magyarázható. Vagy az alvás leggyakoribb és megfigyelt helyzetét utánozta ez, vagy a félelem miatt megkötött láb tartását őrzi a zsugorítás. </a:t>
            </a:r>
          </a:p>
          <a:p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200028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395536" y="620689"/>
            <a:ext cx="7560840" cy="54626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3600" dirty="0" smtClean="0"/>
              <a:t>Kr. e</a:t>
            </a:r>
            <a:r>
              <a:rPr lang="hu-HU" sz="3600" dirty="0"/>
              <a:t>. 2800 táján a kultúra </a:t>
            </a:r>
            <a:r>
              <a:rPr lang="hu-HU" sz="3600" dirty="0" smtClean="0"/>
              <a:t>életében</a:t>
            </a:r>
            <a:r>
              <a:rPr lang="hu-HU" sz="3600" dirty="0"/>
              <a:t>, újabb délről jövő népmozgások hatására erősebb változások következtek </a:t>
            </a:r>
            <a:r>
              <a:rPr lang="hu-HU" sz="3600" dirty="0" smtClean="0"/>
              <a:t>be.</a:t>
            </a:r>
          </a:p>
          <a:p>
            <a:pPr marL="0" indent="0">
              <a:buNone/>
            </a:pPr>
            <a:r>
              <a:rPr lang="hu-HU" sz="3600" dirty="0" smtClean="0"/>
              <a:t>Az </a:t>
            </a:r>
            <a:r>
              <a:rPr lang="hu-HU" sz="3600" dirty="0"/>
              <a:t>őslakók és az újonnan jövők összeötvöződéséből egy új kultúra </a:t>
            </a:r>
            <a:r>
              <a:rPr lang="hu-HU" sz="3600" dirty="0" smtClean="0"/>
              <a:t>kezdett el kialakulni a Dél-Dunántúli területeken. </a:t>
            </a:r>
            <a:r>
              <a:rPr lang="hu-HU" sz="3600" dirty="0"/>
              <a:t/>
            </a:r>
            <a:br>
              <a:rPr lang="hu-HU" sz="3600" dirty="0"/>
            </a:b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9598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hu-HU" dirty="0"/>
              <a:t>A KÖRÖS KULTÚRA LELŐHELYEI BARANYA MEGYÉBEN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/>
              <a:t>1</a:t>
            </a:r>
            <a:r>
              <a:rPr lang="hu-HU" dirty="0"/>
              <a:t>. Dunaszekcső — Duna-part </a:t>
            </a:r>
            <a:br>
              <a:rPr lang="hu-HU" dirty="0"/>
            </a:br>
            <a:r>
              <a:rPr lang="hu-HU" dirty="0"/>
              <a:t>2. Lánycsók — </a:t>
            </a:r>
            <a:r>
              <a:rPr lang="hu-HU" dirty="0" err="1"/>
              <a:t>Bácsfapuszta</a:t>
            </a:r>
            <a:r>
              <a:rPr lang="hu-HU" dirty="0"/>
              <a:t> </a:t>
            </a:r>
            <a:br>
              <a:rPr lang="hu-HU" dirty="0"/>
            </a:br>
            <a:r>
              <a:rPr lang="hu-HU" dirty="0"/>
              <a:t>3. Lánycsók — </a:t>
            </a:r>
            <a:r>
              <a:rPr lang="hu-HU" dirty="0" err="1"/>
              <a:t>Égettmalom</a:t>
            </a:r>
            <a:r>
              <a:rPr lang="hu-HU" dirty="0"/>
              <a:t> </a:t>
            </a:r>
            <a:br>
              <a:rPr lang="hu-HU" dirty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3630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308760"/>
          </a:xfrm>
        </p:spPr>
        <p:txBody>
          <a:bodyPr>
            <a:normAutofit fontScale="90000"/>
          </a:bodyPr>
          <a:lstStyle/>
          <a:p>
            <a:r>
              <a:rPr lang="hu-HU" dirty="0"/>
              <a:t>A DUNÁNTÚLI VONALDÍSZES KERÁMIA NÉPÉNEK BARANYAI LELŐHELYEI: 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251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200" dirty="0" smtClean="0"/>
              <a:t>4</a:t>
            </a:r>
            <a:r>
              <a:rPr lang="hu-HU" sz="2200" dirty="0"/>
              <a:t>. Bakonya — Felső </a:t>
            </a:r>
            <a:r>
              <a:rPr lang="hu-HU" sz="2200" dirty="0" err="1"/>
              <a:t>Kisbakonya</a:t>
            </a:r>
            <a:r>
              <a:rPr lang="hu-HU" sz="2200" dirty="0"/>
              <a:t> </a:t>
            </a:r>
            <a:br>
              <a:rPr lang="hu-HU" sz="2200" dirty="0"/>
            </a:br>
            <a:r>
              <a:rPr lang="hu-HU" sz="2200" dirty="0"/>
              <a:t>5. Boldog </a:t>
            </a:r>
            <a:r>
              <a:rPr lang="hu-HU" sz="2200" dirty="0" smtClean="0"/>
              <a:t>asszonyfa</a:t>
            </a:r>
            <a:r>
              <a:rPr lang="hu-HU" sz="2200" dirty="0"/>
              <a:t> </a:t>
            </a:r>
            <a:r>
              <a:rPr lang="hu-HU" sz="2200" dirty="0" smtClean="0"/>
              <a:t>— </a:t>
            </a:r>
            <a:r>
              <a:rPr lang="hu-HU" sz="2200" dirty="0"/>
              <a:t>Margitta puszta </a:t>
            </a:r>
            <a:br>
              <a:rPr lang="hu-HU" sz="2200" dirty="0"/>
            </a:br>
            <a:r>
              <a:rPr lang="hu-HU" sz="2200" dirty="0"/>
              <a:t>6. Egyházaskozár </a:t>
            </a:r>
            <a:br>
              <a:rPr lang="hu-HU" sz="2200" dirty="0"/>
            </a:br>
            <a:r>
              <a:rPr lang="hu-HU" sz="2200" dirty="0"/>
              <a:t>7. Mágocs </a:t>
            </a:r>
            <a:r>
              <a:rPr lang="hu-HU" sz="2200" dirty="0" smtClean="0"/>
              <a:t>— </a:t>
            </a:r>
            <a:r>
              <a:rPr lang="hu-HU" sz="2200" dirty="0" err="1"/>
              <a:t>Hundsberg</a:t>
            </a:r>
            <a:r>
              <a:rPr lang="hu-HU" sz="2200" dirty="0"/>
              <a:t> </a:t>
            </a:r>
            <a:br>
              <a:rPr lang="hu-HU" sz="2200" dirty="0"/>
            </a:br>
            <a:r>
              <a:rPr lang="hu-HU" sz="2200" dirty="0"/>
              <a:t>8. Mohács — Vízmű </a:t>
            </a:r>
            <a:br>
              <a:rPr lang="hu-HU" sz="2200" dirty="0"/>
            </a:br>
            <a:r>
              <a:rPr lang="hu-HU" sz="2200" dirty="0"/>
              <a:t>9. Pécs — Erzsébet telep (Keleti-telep) </a:t>
            </a:r>
            <a:br>
              <a:rPr lang="hu-HU" sz="2200" dirty="0"/>
            </a:br>
            <a:r>
              <a:rPr lang="hu-HU" sz="2200" dirty="0"/>
              <a:t>10. Pécs — </a:t>
            </a:r>
            <a:r>
              <a:rPr lang="hu-HU" sz="2200" dirty="0" err="1"/>
              <a:t>Makárhegy</a:t>
            </a:r>
            <a:r>
              <a:rPr lang="hu-HU" sz="2200" dirty="0"/>
              <a:t>—</a:t>
            </a:r>
            <a:r>
              <a:rPr lang="hu-HU" sz="2200" dirty="0" err="1"/>
              <a:t>Makáralja</a:t>
            </a:r>
            <a:r>
              <a:rPr lang="hu-HU" sz="2200" dirty="0"/>
              <a:t> </a:t>
            </a:r>
            <a:br>
              <a:rPr lang="hu-HU" sz="2200" dirty="0"/>
            </a:br>
            <a:r>
              <a:rPr lang="hu-HU" sz="2200" dirty="0"/>
              <a:t>11. Pécs — Megyeri rét </a:t>
            </a:r>
            <a:br>
              <a:rPr lang="hu-HU" sz="2200" dirty="0"/>
            </a:br>
            <a:r>
              <a:rPr lang="hu-HU" sz="2200" dirty="0"/>
              <a:t>12. Pécs — Szabolcs </a:t>
            </a:r>
            <a:br>
              <a:rPr lang="hu-HU" sz="2200" dirty="0"/>
            </a:br>
            <a:r>
              <a:rPr lang="hu-HU" sz="2200" dirty="0" smtClean="0"/>
              <a:t>13. Pécs — Szabolcs—Középhegy dűlő </a:t>
            </a:r>
            <a:br>
              <a:rPr lang="hu-HU" sz="2200" dirty="0" smtClean="0"/>
            </a:br>
            <a:endParaRPr lang="hu-HU" sz="2200" dirty="0"/>
          </a:p>
        </p:txBody>
      </p:sp>
      <p:sp>
        <p:nvSpPr>
          <p:cNvPr id="13" name="Tartalom helye 1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sz="2400" dirty="0"/>
              <a:t>14. Pécs </a:t>
            </a:r>
            <a:r>
              <a:rPr lang="hu-HU" sz="2400" dirty="0" smtClean="0"/>
              <a:t>— </a:t>
            </a:r>
            <a:r>
              <a:rPr lang="hu-HU" sz="2400" dirty="0"/>
              <a:t>Vasas—Szabolcsi-táró külfejtés </a:t>
            </a:r>
            <a:br>
              <a:rPr lang="hu-HU" sz="2400" dirty="0"/>
            </a:br>
            <a:r>
              <a:rPr lang="hu-HU" sz="2400" dirty="0"/>
              <a:t>15. Somberek — Ruzsák malom </a:t>
            </a:r>
            <a:br>
              <a:rPr lang="hu-HU" sz="2400" dirty="0"/>
            </a:br>
            <a:r>
              <a:rPr lang="hu-HU" sz="2400" dirty="0"/>
              <a:t>16. Somogyapáti </a:t>
            </a:r>
            <a:br>
              <a:rPr lang="hu-HU" sz="2400" dirty="0"/>
            </a:br>
            <a:r>
              <a:rPr lang="hu-HU" sz="2400" dirty="0"/>
              <a:t>17. </a:t>
            </a:r>
            <a:r>
              <a:rPr lang="hu-HU" sz="2400" dirty="0" err="1"/>
              <a:t>Somogyuiszló</a:t>
            </a:r>
            <a:r>
              <a:rPr lang="hu-HU" sz="2400" dirty="0"/>
              <a:t> — Bodonya </a:t>
            </a:r>
            <a:br>
              <a:rPr lang="hu-HU" sz="2400" dirty="0"/>
            </a:br>
            <a:r>
              <a:rPr lang="hu-HU" sz="2400" dirty="0"/>
              <a:t>18. Szava — vasúti megálló </a:t>
            </a:r>
            <a:br>
              <a:rPr lang="hu-HU" sz="2400" dirty="0"/>
            </a:br>
            <a:r>
              <a:rPr lang="hu-HU" sz="2400" dirty="0"/>
              <a:t>19. Szederkény </a:t>
            </a:r>
            <a:br>
              <a:rPr lang="hu-HU" sz="2400" dirty="0"/>
            </a:br>
            <a:r>
              <a:rPr lang="hu-HU" sz="2400" dirty="0"/>
              <a:t>20. Szentlőrinc — Téglagyár—Strandfürdő </a:t>
            </a:r>
            <a:br>
              <a:rPr lang="hu-HU" sz="2400" dirty="0"/>
            </a:br>
            <a:r>
              <a:rPr lang="hu-HU" sz="2400" dirty="0"/>
              <a:t>21. </a:t>
            </a:r>
            <a:r>
              <a:rPr lang="hu-HU" sz="2400" dirty="0" err="1"/>
              <a:t>Turbék</a:t>
            </a:r>
            <a:r>
              <a:rPr lang="hu-HU" sz="2400" dirty="0"/>
              <a:t> </a:t>
            </a:r>
            <a:br>
              <a:rPr lang="hu-HU" sz="2400" dirty="0"/>
            </a:br>
            <a:r>
              <a:rPr lang="hu-HU" sz="2400" dirty="0"/>
              <a:t>22. </a:t>
            </a:r>
            <a:r>
              <a:rPr lang="hu-HU" sz="2400" dirty="0" err="1"/>
              <a:t>Turony</a:t>
            </a:r>
            <a:r>
              <a:rPr lang="hu-HU" sz="2400" dirty="0"/>
              <a:t> — Hosszúföldek—Kosaras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4464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18349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1398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611560" y="549275"/>
            <a:ext cx="7310065" cy="48239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200" dirty="0"/>
              <a:t>DK-felől szinte folyamatosan kapta a mediterrán és balkáni őskor történeti és kulturális impulzusait, míg ÉNy-felől a </a:t>
            </a:r>
            <a:r>
              <a:rPr lang="hu-HU" sz="3200" dirty="0" smtClean="0"/>
              <a:t>közép-európai </a:t>
            </a:r>
            <a:r>
              <a:rPr lang="hu-HU" sz="3200" dirty="0"/>
              <a:t>népek hullámai érintették, kisebb mértékben ugyan, de a bronzkortól kezdve egyre fokozódó intenzitással.  </a:t>
            </a:r>
          </a:p>
          <a:p>
            <a:pPr marL="0" indent="0">
              <a:buNone/>
            </a:pP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94474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899593" y="765175"/>
            <a:ext cx="6840759" cy="53609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600" dirty="0" smtClean="0"/>
              <a:t>Dél-Dunántúl </a:t>
            </a:r>
            <a:r>
              <a:rPr lang="hu-HU" sz="3600" dirty="0"/>
              <a:t>a </a:t>
            </a:r>
            <a:r>
              <a:rPr lang="hu-HU" sz="3600" dirty="0" smtClean="0"/>
              <a:t>közép-európai </a:t>
            </a:r>
            <a:r>
              <a:rPr lang="hu-HU" sz="3600" dirty="0"/>
              <a:t>kulturális régió DK-i határterülete volt, vagyis minden érintkezés és kölcsönös esemény színtere a két világ között. </a:t>
            </a:r>
          </a:p>
        </p:txBody>
      </p:sp>
    </p:spTree>
    <p:extLst>
      <p:ext uri="{BB962C8B-B14F-4D97-AF65-F5344CB8AC3E}">
        <p14:creationId xmlns:p14="http://schemas.microsoft.com/office/powerpoint/2010/main" val="160307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395536" y="620713"/>
            <a:ext cx="7149852" cy="550545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u-HU" sz="3200" dirty="0" smtClean="0"/>
              <a:t>A Dél-Dunántúl </a:t>
            </a:r>
            <a:r>
              <a:rPr lang="hu-HU" sz="3200" dirty="0"/>
              <a:t>földrajzilag egységes </a:t>
            </a:r>
            <a:r>
              <a:rPr lang="hu-HU" sz="3200" dirty="0" smtClean="0"/>
              <a:t>volt.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3200" dirty="0" smtClean="0"/>
              <a:t>Határai: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3200" dirty="0" smtClean="0"/>
              <a:t>nyugaton </a:t>
            </a:r>
            <a:r>
              <a:rPr lang="hu-HU" sz="3200" dirty="0"/>
              <a:t>és északnyugaton a </a:t>
            </a:r>
            <a:r>
              <a:rPr lang="hu-HU" sz="3200" dirty="0" smtClean="0"/>
              <a:t>Zala folyó </a:t>
            </a:r>
            <a:r>
              <a:rPr lang="hu-HU" sz="3200" dirty="0"/>
              <a:t>és a </a:t>
            </a:r>
            <a:r>
              <a:rPr lang="hu-HU" sz="3200" dirty="0" smtClean="0"/>
              <a:t>Balaton, északkelet-kelet </a:t>
            </a:r>
            <a:r>
              <a:rPr lang="hu-HU" sz="3200" dirty="0"/>
              <a:t>felé a Sió és a </a:t>
            </a:r>
            <a:r>
              <a:rPr lang="hu-HU" sz="3200" dirty="0" smtClean="0"/>
              <a:t>Duna délen </a:t>
            </a:r>
            <a:r>
              <a:rPr lang="hu-HU" sz="3200" dirty="0"/>
              <a:t>a Dráva, illetve bizonyos értelemben a Dráva-Száva közi alacsonyabb </a:t>
            </a:r>
            <a:r>
              <a:rPr lang="hu-HU" sz="3200" dirty="0" smtClean="0"/>
              <a:t>hegyvidék. </a:t>
            </a:r>
            <a:r>
              <a:rPr lang="hu-HU" sz="3200" dirty="0"/>
              <a:t/>
            </a:r>
            <a:br>
              <a:rPr lang="hu-HU" sz="3200" dirty="0"/>
            </a:br>
            <a:endParaRPr lang="hu-HU" sz="3200" dirty="0"/>
          </a:p>
          <a:p>
            <a:pPr marL="0" indent="0">
              <a:buNone/>
            </a:pP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216648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dirty="0" smtClean="0"/>
              <a:t>Korszakok Krisztus születése előtt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7560840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63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Eszközfejlődés a kőkorban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2800" b="1" dirty="0" smtClean="0"/>
              <a:t>Az emberré válás és az írást ismerő kultúrák közötti hosszú időszakot kőkorszaknak nevezzük.</a:t>
            </a:r>
          </a:p>
          <a:p>
            <a:pPr marL="0" indent="0">
              <a:buNone/>
            </a:pPr>
            <a:endParaRPr lang="hu-HU" sz="2800" dirty="0"/>
          </a:p>
          <a:p>
            <a:pPr marL="0" indent="0">
              <a:buNone/>
            </a:pPr>
            <a:r>
              <a:rPr lang="hu-HU" sz="2800" dirty="0" smtClean="0"/>
              <a:t>Az </a:t>
            </a:r>
            <a:r>
              <a:rPr lang="hu-HU" sz="2800" b="1" dirty="0" smtClean="0"/>
              <a:t>őskőkor</a:t>
            </a:r>
            <a:r>
              <a:rPr lang="hu-HU" sz="2800" dirty="0" smtClean="0"/>
              <a:t>ban jellemző eszköz megmunkálási mód a </a:t>
            </a:r>
            <a:r>
              <a:rPr lang="hu-HU" sz="2800" b="1" dirty="0" smtClean="0"/>
              <a:t>pattintás</a:t>
            </a:r>
            <a:r>
              <a:rPr lang="hu-HU" sz="2800" dirty="0" smtClean="0"/>
              <a:t>. </a:t>
            </a:r>
          </a:p>
          <a:p>
            <a:pPr marL="0" indent="0">
              <a:buNone/>
            </a:pPr>
            <a:r>
              <a:rPr lang="hu-HU" sz="2800" dirty="0" smtClean="0"/>
              <a:t>Az </a:t>
            </a:r>
            <a:r>
              <a:rPr lang="hu-HU" sz="2800" b="1" dirty="0" err="1" smtClean="0"/>
              <a:t>újkőkor</a:t>
            </a:r>
            <a:r>
              <a:rPr lang="hu-HU" sz="2800" dirty="0" err="1" smtClean="0"/>
              <a:t>ban</a:t>
            </a:r>
            <a:r>
              <a:rPr lang="hu-HU" sz="2800" dirty="0" smtClean="0"/>
              <a:t> az eszközöket </a:t>
            </a:r>
            <a:r>
              <a:rPr lang="hu-HU" sz="2800" b="1" dirty="0" smtClean="0"/>
              <a:t>csiszolás</a:t>
            </a:r>
            <a:r>
              <a:rPr lang="hu-HU" sz="2800" dirty="0" smtClean="0"/>
              <a:t>sal készítették. Ez finomabb megmunkálást tett lehetővé, és így az eszközök használhatósága is jobb volt.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40364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80728"/>
            <a:ext cx="7632700" cy="51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61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ényűző">
  <a:themeElements>
    <a:clrScheme name="Fényűző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Fényűző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ényűző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152</TotalTime>
  <Words>893</Words>
  <Application>Microsoft Office PowerPoint</Application>
  <PresentationFormat>Diavetítés a képernyőre (4:3 oldalarány)</PresentationFormat>
  <Paragraphs>90</Paragraphs>
  <Slides>35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35</vt:i4>
      </vt:variant>
    </vt:vector>
  </HeadingPairs>
  <TitlesOfParts>
    <vt:vector size="36" baseType="lpstr">
      <vt:lpstr>Fényűző</vt:lpstr>
      <vt:lpstr>Baranya Megye története I. ÚJKŐKOR </vt:lpstr>
      <vt:lpstr>Források</vt:lpstr>
      <vt:lpstr>A régió körülhatárolása</vt:lpstr>
      <vt:lpstr>PowerPoint bemutató</vt:lpstr>
      <vt:lpstr>PowerPoint bemutató</vt:lpstr>
      <vt:lpstr>PowerPoint bemutató</vt:lpstr>
      <vt:lpstr>Korszakok Krisztus születése előtt</vt:lpstr>
      <vt:lpstr>Eszközfejlődés a kőkorban</vt:lpstr>
      <vt:lpstr>PowerPoint bemutató</vt:lpstr>
      <vt:lpstr>PowerPoint bemutató</vt:lpstr>
      <vt:lpstr>A növénytermesztés és az állattenyésztés</vt:lpstr>
      <vt:lpstr>PowerPoint bemutató</vt:lpstr>
      <vt:lpstr>PowerPoint bemutató</vt:lpstr>
      <vt:lpstr>PowerPoint bemutató</vt:lpstr>
      <vt:lpstr>PowerPoint bemutató</vt:lpstr>
      <vt:lpstr>A mesterségek megjelenése</vt:lpstr>
      <vt:lpstr>PowerPoint bemutató</vt:lpstr>
      <vt:lpstr>Népességrobbanás</vt:lpstr>
      <vt:lpstr>Hiedelemvilág</vt:lpstr>
      <vt:lpstr>A Dunántúli Vonaldíszes Kerámia népe </vt:lpstr>
      <vt:lpstr>PowerPoint bemutató</vt:lpstr>
      <vt:lpstr>PowerPoint bemutató</vt:lpstr>
      <vt:lpstr>Dunántúli Vonaldíszes Kerámia</vt:lpstr>
      <vt:lpstr>PowerPoint bemutató</vt:lpstr>
      <vt:lpstr>PowerPoint bemutató</vt:lpstr>
      <vt:lpstr>PowerPoint bemutató</vt:lpstr>
      <vt:lpstr>Temetkezés</vt:lpstr>
      <vt:lpstr>PowerPoint bemutató</vt:lpstr>
      <vt:lpstr>PowerPoint bemutató</vt:lpstr>
      <vt:lpstr>PowerPoint bemutató</vt:lpstr>
      <vt:lpstr>PowerPoint bemutató</vt:lpstr>
      <vt:lpstr>A KÖRÖS KULTÚRA LELŐHELYEI BARANYA MEGYÉBEN </vt:lpstr>
      <vt:lpstr>A DUNÁNTÚLI VONALDÍSZES KERÁMIA NÉPÉNEK BARANYAI LELŐHELYEI: 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Baranya Megye története</dc:title>
  <dc:creator>Tibor</dc:creator>
  <cp:lastModifiedBy>Tibor</cp:lastModifiedBy>
  <cp:revision>113</cp:revision>
  <dcterms:created xsi:type="dcterms:W3CDTF">2016-09-19T11:28:26Z</dcterms:created>
  <dcterms:modified xsi:type="dcterms:W3CDTF">2017-09-22T12:13:27Z</dcterms:modified>
</cp:coreProperties>
</file>